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handoutMasterIdLst>
    <p:handoutMasterId r:id="rId35"/>
  </p:handoutMasterIdLst>
  <p:sldIdLst>
    <p:sldId id="256" r:id="rId2"/>
    <p:sldId id="262" r:id="rId3"/>
    <p:sldId id="263" r:id="rId4"/>
    <p:sldId id="264" r:id="rId5"/>
    <p:sldId id="265" r:id="rId6"/>
    <p:sldId id="274" r:id="rId7"/>
    <p:sldId id="268" r:id="rId8"/>
    <p:sldId id="269" r:id="rId9"/>
    <p:sldId id="297" r:id="rId10"/>
    <p:sldId id="295" r:id="rId11"/>
    <p:sldId id="294" r:id="rId12"/>
    <p:sldId id="298" r:id="rId13"/>
    <p:sldId id="270" r:id="rId14"/>
    <p:sldId id="267" r:id="rId15"/>
    <p:sldId id="278" r:id="rId16"/>
    <p:sldId id="300" r:id="rId17"/>
    <p:sldId id="299" r:id="rId18"/>
    <p:sldId id="310" r:id="rId19"/>
    <p:sldId id="279" r:id="rId20"/>
    <p:sldId id="302" r:id="rId21"/>
    <p:sldId id="304" r:id="rId22"/>
    <p:sldId id="303" r:id="rId23"/>
    <p:sldId id="305" r:id="rId24"/>
    <p:sldId id="306" r:id="rId25"/>
    <p:sldId id="307" r:id="rId26"/>
    <p:sldId id="301" r:id="rId27"/>
    <p:sldId id="285" r:id="rId28"/>
    <p:sldId id="286" r:id="rId29"/>
    <p:sldId id="308" r:id="rId30"/>
    <p:sldId id="290" r:id="rId31"/>
    <p:sldId id="309" r:id="rId32"/>
    <p:sldId id="291" r:id="rId33"/>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6">
          <p15:clr>
            <a:srgbClr val="A4A3A4"/>
          </p15:clr>
        </p15:guide>
        <p15:guide id="2"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979"/>
    <a:srgbClr val="003257"/>
    <a:srgbClr val="0030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78194" autoAdjust="0"/>
  </p:normalViewPr>
  <p:slideViewPr>
    <p:cSldViewPr snapToGrid="0" snapToObjects="1">
      <p:cViewPr varScale="1">
        <p:scale>
          <a:sx n="61" d="100"/>
          <a:sy n="61" d="100"/>
        </p:scale>
        <p:origin x="2304" y="43"/>
      </p:cViewPr>
      <p:guideLst>
        <p:guide orient="horz" pos="1806"/>
        <p:guide pos="4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BF3CCC-77DD-F84F-A249-CA3C5045A043}" type="datetime1">
              <a:rPr lang="it-IT" smtClean="0"/>
              <a:pPr/>
              <a:t>09/01/2024</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CFBF69-E6D8-384B-B1CC-31CC9EB4A4AC}" type="slidenum">
              <a:rPr lang="it-IT" smtClean="0"/>
              <a:pPr/>
              <a:t>‹N›</a:t>
            </a:fld>
            <a:endParaRPr lang="it-IT"/>
          </a:p>
        </p:txBody>
      </p:sp>
    </p:spTree>
    <p:extLst>
      <p:ext uri="{BB962C8B-B14F-4D97-AF65-F5344CB8AC3E}">
        <p14:creationId xmlns:p14="http://schemas.microsoft.com/office/powerpoint/2010/main" val="23914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692227-D6DC-FD45-9507-DB2BAD58473C}" type="datetime1">
              <a:rPr lang="it-IT" smtClean="0"/>
              <a:pPr/>
              <a:t>09/01/2024</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86711-015B-0142-88C4-65D50E44FA77}" type="slidenum">
              <a:rPr lang="it-IT" smtClean="0"/>
              <a:pPr/>
              <a:t>‹N›</a:t>
            </a:fld>
            <a:endParaRPr lang="it-IT"/>
          </a:p>
        </p:txBody>
      </p:sp>
    </p:spTree>
    <p:extLst>
      <p:ext uri="{BB962C8B-B14F-4D97-AF65-F5344CB8AC3E}">
        <p14:creationId xmlns:p14="http://schemas.microsoft.com/office/powerpoint/2010/main" val="21620962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endParaRPr lang="it-IT" dirty="0"/>
              </a:p>
            </p:txBody>
          </p:sp>
        </mc:Choice>
        <mc:Fallback xmlns="">
          <p:sp>
            <p:nvSpPr>
              <p:cNvPr id="3" name="Segnaposto note 2"/>
              <p:cNvSpPr>
                <a:spLocks noGrp="1"/>
              </p:cNvSpPr>
              <p:nvPr>
                <p:ph type="body" idx="1"/>
              </p:nvPr>
            </p:nvSpPr>
            <p:spPr/>
            <p:txBody>
              <a:bodyPr/>
              <a:lstStyle/>
              <a:p>
                <a:r>
                  <a:rPr lang="it-IT" dirty="0"/>
                  <a:t>Un’immagine è una struttura dati costituita da pixel, dove ogni pixel rappresenta una combinazione dei colori primari. In particolare, ogni pixel può essere rappresentato come un array multidimensionale di elementi numerici il cui valore indica l'intensità del colore di uno specifico pixel. Il valore che possiamo assegnare a un pixel può variare a seconda del formato dell'immagine (ad esempio, in un'immagine a 8 bit, a ogni pixel viene assegnato un valore compreso tra 0 e 255). La dimensione di una matrice di pixel è definita dal numero di canali dell'immagine.</a:t>
                </a:r>
              </a:p>
              <a:p>
                <a:r>
                  <a:rPr lang="it-IT" dirty="0"/>
                  <a:t>Nell'elaborazione delle immagini, un kernel è una piccola matrice utilizzata per eseguire varie operazioni sull'immagine. Queste operazioni si realizzano eseguendo una convoluzione tra il kernel e un'immagine. In altre parole, ogni pixel dell'immagine in uscita rappresenta una funzione dei pixel vicini dell'immagine in ingresso. Il kernel è questa funzione.</a:t>
                </a:r>
              </a:p>
              <a:p>
                <a:r>
                  <a:rPr lang="it-IT" dirty="0"/>
                  <a:t>L'espressione generale di una convoluzione discreta è:</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200" b="0" i="0">
                    <a:latin typeface="Cambria Math" panose="02040503050406030204" pitchFamily="18" charset="0"/>
                  </a:rPr>
                  <a:t>𝑔(𝑥,𝑦)=</a:t>
                </a:r>
                <a:r>
                  <a:rPr lang="it-IT" sz="1200" b="0" i="0">
                    <a:latin typeface="Cambria Math" panose="02040503050406030204" pitchFamily="18" charset="0"/>
                    <a:ea typeface="Cambria Math" panose="02040503050406030204" pitchFamily="18" charset="0"/>
                  </a:rPr>
                  <a:t>𝜔⨂𝑓(𝑥,𝑦)=</a:t>
                </a:r>
                <a:r>
                  <a:rPr lang="it-IT" sz="1200" i="0">
                    <a:latin typeface="Cambria Math" panose="02040503050406030204" pitchFamily="18" charset="0"/>
                  </a:rPr>
                  <a:t>∑</a:t>
                </a:r>
                <a:r>
                  <a:rPr lang="it-IT" sz="1200" b="0" i="0">
                    <a:latin typeface="Cambria Math" panose="02040503050406030204" pitchFamily="18" charset="0"/>
                  </a:rPr>
                  <a:t>_(</a:t>
                </a:r>
                <a:r>
                  <a:rPr lang="it-IT" sz="1200" i="0">
                    <a:latin typeface="Cambria Math" panose="02040503050406030204" pitchFamily="18" charset="0"/>
                  </a:rPr>
                  <a:t>𝑖=</a:t>
                </a:r>
                <a:r>
                  <a:rPr lang="it-IT" sz="1200" b="0" i="0">
                    <a:latin typeface="Cambria Math" panose="02040503050406030204" pitchFamily="18" charset="0"/>
                  </a:rPr>
                  <a:t>−𝑎)^𝑎</a:t>
                </a:r>
                <a:r>
                  <a:rPr lang="it-IT" sz="1200" b="0" i="0">
                    <a:latin typeface="Cambria Math" panose="02040503050406030204" pitchFamily="18" charset="0"/>
                    <a:ea typeface="Cambria Math" panose="02040503050406030204" pitchFamily="18" charset="0"/>
                  </a:rPr>
                  <a:t>▒∑_(</a:t>
                </a:r>
                <a:r>
                  <a:rPr lang="it-IT" sz="1200" b="0" i="0">
                    <a:latin typeface="Cambria Math" panose="02040503050406030204" pitchFamily="18" charset="0"/>
                  </a:rPr>
                  <a:t>𝑗=−𝑏)^𝑏</a:t>
                </a:r>
                <a:r>
                  <a:rPr lang="it-IT" sz="1200" b="0" i="0">
                    <a:latin typeface="Cambria Math" panose="02040503050406030204" pitchFamily="18" charset="0"/>
                    <a:ea typeface="Cambria Math" panose="02040503050406030204" pitchFamily="18" charset="0"/>
                  </a:rPr>
                  <a:t>▒〖</a:t>
                </a:r>
                <a:r>
                  <a:rPr lang="it-IT" sz="1200" i="0">
                    <a:latin typeface="Cambria Math" panose="02040503050406030204" pitchFamily="18" charset="0"/>
                    <a:ea typeface="Cambria Math" panose="02040503050406030204" pitchFamily="18" charset="0"/>
                  </a:rPr>
                  <a:t>𝜔</a:t>
                </a:r>
                <a:r>
                  <a:rPr lang="it-IT" sz="1200" b="0" i="0">
                    <a:latin typeface="Cambria Math" panose="02040503050406030204" pitchFamily="18" charset="0"/>
                    <a:ea typeface="Cambria Math" panose="02040503050406030204" pitchFamily="18" charset="0"/>
                  </a:rPr>
                  <a:t>(𝑖,𝑗)⋅𝑓(𝑥−𝑖,𝑦−𝑗)〗</a:t>
                </a:r>
                <a:endParaRPr lang="en-US" sz="1200" dirty="0"/>
              </a:p>
              <a:p>
                <a:r>
                  <a:rPr lang="it-IT" dirty="0"/>
                  <a:t>dove g(x, y) rappresenta l'immagine di uscita elaborata, f (x, y) rappresenta l'immagine di ingresso originale e ω rappresenta il kernel del filtro.</a:t>
                </a:r>
              </a:p>
              <a:p>
                <a:endParaRPr lang="it-IT" dirty="0"/>
              </a:p>
            </p:txBody>
          </p:sp>
        </mc:Fallback>
      </mc:AlternateContent>
      <p:sp>
        <p:nvSpPr>
          <p:cNvPr id="4" name="Segnaposto numero diapositiva 3"/>
          <p:cNvSpPr>
            <a:spLocks noGrp="1"/>
          </p:cNvSpPr>
          <p:nvPr>
            <p:ph type="sldNum" sz="quarter" idx="10"/>
          </p:nvPr>
        </p:nvSpPr>
        <p:spPr/>
        <p:txBody>
          <a:bodyPr/>
          <a:lstStyle/>
          <a:p>
            <a:fld id="{96986711-015B-0142-88C4-65D50E44FA77}" type="slidenum">
              <a:rPr lang="it-IT" smtClean="0"/>
              <a:pPr/>
              <a:t>2</a:t>
            </a:fld>
            <a:endParaRPr lang="it-IT"/>
          </a:p>
        </p:txBody>
      </p:sp>
    </p:spTree>
    <p:extLst>
      <p:ext uri="{BB962C8B-B14F-4D97-AF65-F5344CB8AC3E}">
        <p14:creationId xmlns:p14="http://schemas.microsoft.com/office/powerpoint/2010/main" val="38577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11</a:t>
            </a:fld>
            <a:endParaRPr lang="it-IT"/>
          </a:p>
        </p:txBody>
      </p:sp>
    </p:spTree>
    <p:extLst>
      <p:ext uri="{BB962C8B-B14F-4D97-AF65-F5344CB8AC3E}">
        <p14:creationId xmlns:p14="http://schemas.microsoft.com/office/powerpoint/2010/main" val="2889269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12</a:t>
            </a:fld>
            <a:endParaRPr lang="it-IT"/>
          </a:p>
        </p:txBody>
      </p:sp>
    </p:spTree>
    <p:extLst>
      <p:ext uri="{BB962C8B-B14F-4D97-AF65-F5344CB8AC3E}">
        <p14:creationId xmlns:p14="http://schemas.microsoft.com/office/powerpoint/2010/main" val="227376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13</a:t>
            </a:fld>
            <a:endParaRPr lang="it-IT"/>
          </a:p>
        </p:txBody>
      </p:sp>
    </p:spTree>
    <p:extLst>
      <p:ext uri="{BB962C8B-B14F-4D97-AF65-F5344CB8AC3E}">
        <p14:creationId xmlns:p14="http://schemas.microsoft.com/office/powerpoint/2010/main" val="3510329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14</a:t>
            </a:fld>
            <a:endParaRPr lang="it-IT"/>
          </a:p>
        </p:txBody>
      </p:sp>
    </p:spTree>
    <p:extLst>
      <p:ext uri="{BB962C8B-B14F-4D97-AF65-F5344CB8AC3E}">
        <p14:creationId xmlns:p14="http://schemas.microsoft.com/office/powerpoint/2010/main" val="4162197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15</a:t>
            </a:fld>
            <a:endParaRPr lang="it-IT"/>
          </a:p>
        </p:txBody>
      </p:sp>
    </p:spTree>
    <p:extLst>
      <p:ext uri="{BB962C8B-B14F-4D97-AF65-F5344CB8AC3E}">
        <p14:creationId xmlns:p14="http://schemas.microsoft.com/office/powerpoint/2010/main" val="215537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16</a:t>
            </a:fld>
            <a:endParaRPr lang="it-IT"/>
          </a:p>
        </p:txBody>
      </p:sp>
    </p:spTree>
    <p:extLst>
      <p:ext uri="{BB962C8B-B14F-4D97-AF65-F5344CB8AC3E}">
        <p14:creationId xmlns:p14="http://schemas.microsoft.com/office/powerpoint/2010/main" val="2444057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17</a:t>
            </a:fld>
            <a:endParaRPr lang="it-IT"/>
          </a:p>
        </p:txBody>
      </p:sp>
    </p:spTree>
    <p:extLst>
      <p:ext uri="{BB962C8B-B14F-4D97-AF65-F5344CB8AC3E}">
        <p14:creationId xmlns:p14="http://schemas.microsoft.com/office/powerpoint/2010/main" val="2029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18</a:t>
            </a:fld>
            <a:endParaRPr lang="it-IT"/>
          </a:p>
        </p:txBody>
      </p:sp>
    </p:spTree>
    <p:extLst>
      <p:ext uri="{BB962C8B-B14F-4D97-AF65-F5344CB8AC3E}">
        <p14:creationId xmlns:p14="http://schemas.microsoft.com/office/powerpoint/2010/main" val="389192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19</a:t>
            </a:fld>
            <a:endParaRPr lang="it-IT"/>
          </a:p>
        </p:txBody>
      </p:sp>
    </p:spTree>
    <p:extLst>
      <p:ext uri="{BB962C8B-B14F-4D97-AF65-F5344CB8AC3E}">
        <p14:creationId xmlns:p14="http://schemas.microsoft.com/office/powerpoint/2010/main" val="286131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20</a:t>
            </a:fld>
            <a:endParaRPr lang="it-IT"/>
          </a:p>
        </p:txBody>
      </p:sp>
    </p:spTree>
    <p:extLst>
      <p:ext uri="{BB962C8B-B14F-4D97-AF65-F5344CB8AC3E}">
        <p14:creationId xmlns:p14="http://schemas.microsoft.com/office/powerpoint/2010/main" val="348400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a:t>
            </a:fld>
            <a:endParaRPr lang="it-IT"/>
          </a:p>
        </p:txBody>
      </p:sp>
    </p:spTree>
    <p:extLst>
      <p:ext uri="{BB962C8B-B14F-4D97-AF65-F5344CB8AC3E}">
        <p14:creationId xmlns:p14="http://schemas.microsoft.com/office/powerpoint/2010/main" val="2450590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21</a:t>
            </a:fld>
            <a:endParaRPr lang="it-IT"/>
          </a:p>
        </p:txBody>
      </p:sp>
    </p:spTree>
    <p:extLst>
      <p:ext uri="{BB962C8B-B14F-4D97-AF65-F5344CB8AC3E}">
        <p14:creationId xmlns:p14="http://schemas.microsoft.com/office/powerpoint/2010/main" val="964846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22</a:t>
            </a:fld>
            <a:endParaRPr lang="it-IT"/>
          </a:p>
        </p:txBody>
      </p:sp>
    </p:spTree>
    <p:extLst>
      <p:ext uri="{BB962C8B-B14F-4D97-AF65-F5344CB8AC3E}">
        <p14:creationId xmlns:p14="http://schemas.microsoft.com/office/powerpoint/2010/main" val="3405500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23</a:t>
            </a:fld>
            <a:endParaRPr lang="it-IT"/>
          </a:p>
        </p:txBody>
      </p:sp>
    </p:spTree>
    <p:extLst>
      <p:ext uri="{BB962C8B-B14F-4D97-AF65-F5344CB8AC3E}">
        <p14:creationId xmlns:p14="http://schemas.microsoft.com/office/powerpoint/2010/main" val="3538939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24</a:t>
            </a:fld>
            <a:endParaRPr lang="it-IT"/>
          </a:p>
        </p:txBody>
      </p:sp>
    </p:spTree>
    <p:extLst>
      <p:ext uri="{BB962C8B-B14F-4D97-AF65-F5344CB8AC3E}">
        <p14:creationId xmlns:p14="http://schemas.microsoft.com/office/powerpoint/2010/main" val="3875725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25</a:t>
            </a:fld>
            <a:endParaRPr lang="it-IT"/>
          </a:p>
        </p:txBody>
      </p:sp>
    </p:spTree>
    <p:extLst>
      <p:ext uri="{BB962C8B-B14F-4D97-AF65-F5344CB8AC3E}">
        <p14:creationId xmlns:p14="http://schemas.microsoft.com/office/powerpoint/2010/main" val="3363820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26</a:t>
            </a:fld>
            <a:endParaRPr lang="it-IT"/>
          </a:p>
        </p:txBody>
      </p:sp>
    </p:spTree>
    <p:extLst>
      <p:ext uri="{BB962C8B-B14F-4D97-AF65-F5344CB8AC3E}">
        <p14:creationId xmlns:p14="http://schemas.microsoft.com/office/powerpoint/2010/main" val="1378422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27</a:t>
            </a:fld>
            <a:endParaRPr lang="it-IT"/>
          </a:p>
        </p:txBody>
      </p:sp>
    </p:spTree>
    <p:extLst>
      <p:ext uri="{BB962C8B-B14F-4D97-AF65-F5344CB8AC3E}">
        <p14:creationId xmlns:p14="http://schemas.microsoft.com/office/powerpoint/2010/main" val="4250762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28</a:t>
            </a:fld>
            <a:endParaRPr lang="it-IT"/>
          </a:p>
        </p:txBody>
      </p:sp>
    </p:spTree>
    <p:extLst>
      <p:ext uri="{BB962C8B-B14F-4D97-AF65-F5344CB8AC3E}">
        <p14:creationId xmlns:p14="http://schemas.microsoft.com/office/powerpoint/2010/main" val="561459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29</a:t>
            </a:fld>
            <a:endParaRPr lang="it-IT"/>
          </a:p>
        </p:txBody>
      </p:sp>
    </p:spTree>
    <p:extLst>
      <p:ext uri="{BB962C8B-B14F-4D97-AF65-F5344CB8AC3E}">
        <p14:creationId xmlns:p14="http://schemas.microsoft.com/office/powerpoint/2010/main" val="687823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30</a:t>
            </a:fld>
            <a:endParaRPr lang="it-IT"/>
          </a:p>
        </p:txBody>
      </p:sp>
    </p:spTree>
    <p:extLst>
      <p:ext uri="{BB962C8B-B14F-4D97-AF65-F5344CB8AC3E}">
        <p14:creationId xmlns:p14="http://schemas.microsoft.com/office/powerpoint/2010/main" val="420525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endParaRPr lang="it-IT" dirty="0"/>
              </a:p>
            </p:txBody>
          </p:sp>
        </mc:Choice>
        <mc:Fallback xmlns="">
          <p:sp>
            <p:nvSpPr>
              <p:cNvPr id="3" name="Segnaposto note 2"/>
              <p:cNvSpPr>
                <a:spLocks noGrp="1"/>
              </p:cNvSpPr>
              <p:nvPr>
                <p:ph type="body" idx="1"/>
              </p:nvPr>
            </p:nvSpPr>
            <p:spPr/>
            <p:txBody>
              <a:bodyPr/>
              <a:lstStyle/>
              <a:p>
                <a:r>
                  <a:rPr lang="it-IT" dirty="0"/>
                  <a:t>La convoluzione è il processo di aggiunta di ogni elemento di un'immagine di ingresso ai suoi vicini locali, pesati dal kernel. La convoluzione è un'operazione matematica, che descrive una regola su come combinare due funzioni per formare una terza funzione. In particolare, un'immagine di input, o feature </a:t>
                </a:r>
                <a:r>
                  <a:rPr lang="it-IT" dirty="0" err="1"/>
                  <a:t>map</a:t>
                </a:r>
                <a:r>
                  <a:rPr lang="it-IT" dirty="0"/>
                  <a:t>, e un kernel vengono combinati per formare un'immagine di output elaborata. L'algoritmo di convoluzione viene spesso interpretato come un filtro, poiché il kernel filtra la mappa di caratteristiche per alcune informazioni.</a:t>
                </a:r>
              </a:p>
              <a:p>
                <a:r>
                  <a:rPr lang="it-IT" dirty="0"/>
                  <a:t>In genere, il kernel è una matrice quadrata di dimensioni dispari e il suo elemento centrale è chiamato origine. Tale elemento viene sovrapposto al pixel corrente dell'immagine di input che stiamo elaborando e di cui vogliamo calcolare la convoluzione con gli elementi vicini.</a:t>
                </a:r>
              </a:p>
              <a:p>
                <a:r>
                  <a:rPr lang="it-IT" dirty="0"/>
                  <a:t>Quindi, a partire dall’immagine di input f e dal kernel </a:t>
                </a:r>
                <a:r>
                  <a:rPr lang="it-IT" sz="1200" b="0" i="0">
                    <a:latin typeface="Cambria Math" panose="02040503050406030204" pitchFamily="18" charset="0"/>
                    <a:ea typeface="Cambria Math" panose="02040503050406030204" pitchFamily="18" charset="0"/>
                  </a:rPr>
                  <a:t>𝜔</a:t>
                </a:r>
                <a:r>
                  <a:rPr lang="it-IT" dirty="0"/>
                  <a:t>, allora per</a:t>
                </a:r>
                <a:r>
                  <a:rPr lang="it-IT" baseline="0" dirty="0"/>
                  <a:t> goni pixel in f si inizializza un accumulatore per il calcolo della convoluzione dei suoi </a:t>
                </a:r>
                <a:r>
                  <a:rPr lang="it-IT" baseline="0" dirty="0" err="1"/>
                  <a:t>vecini</a:t>
                </a:r>
                <a:r>
                  <a:rPr lang="it-IT" baseline="0" dirty="0"/>
                  <a:t> nella sliding window di </a:t>
                </a:r>
                <a:r>
                  <a:rPr lang="it-IT" sz="1200" b="0" i="0">
                    <a:latin typeface="Cambria Math" panose="02040503050406030204" pitchFamily="18" charset="0"/>
                    <a:ea typeface="Cambria Math" panose="02040503050406030204" pitchFamily="18" charset="0"/>
                  </a:rPr>
                  <a:t>𝜔</a:t>
                </a:r>
                <a:r>
                  <a:rPr lang="it-IT" dirty="0"/>
                  <a:t> e si esegue</a:t>
                </a:r>
                <a:r>
                  <a:rPr lang="it-IT" baseline="0" dirty="0"/>
                  <a:t> la convoluzione per ogni coefficiente di </a:t>
                </a:r>
                <a:r>
                  <a:rPr lang="it-IT" sz="1200" b="0" i="0">
                    <a:latin typeface="Cambria Math" panose="02040503050406030204" pitchFamily="18" charset="0"/>
                    <a:ea typeface="Cambria Math" panose="02040503050406030204" pitchFamily="18" charset="0"/>
                  </a:rPr>
                  <a:t>𝜔</a:t>
                </a:r>
                <a:r>
                  <a:rPr lang="it-IT" dirty="0"/>
                  <a:t>. Quindi</a:t>
                </a:r>
                <a:r>
                  <a:rPr lang="it-IT" baseline="0" dirty="0"/>
                  <a:t> si memorizza tale valore nel corrispondente pixel di output di g.</a:t>
                </a:r>
                <a:endParaRPr lang="it-IT" dirty="0"/>
              </a:p>
              <a:p>
                <a:r>
                  <a:rPr lang="it-IT" dirty="0"/>
                  <a:t>L'operazione di convoluzione tra un'immagine di ingresso f di dimensioni </a:t>
                </a:r>
                <a:r>
                  <a:rPr lang="it-IT" dirty="0" err="1"/>
                  <a:t>m×n</a:t>
                </a:r>
                <a:r>
                  <a:rPr lang="it-IT" dirty="0"/>
                  <a:t> e un kernel ω di dimensioni </a:t>
                </a:r>
                <a:r>
                  <a:rPr lang="it-IT" dirty="0" err="1"/>
                  <a:t>k×h</a:t>
                </a:r>
                <a:r>
                  <a:rPr lang="it-IT" dirty="0"/>
                  <a:t> richiede una complessità di O(n × m × k ×h). In particolare, per ogni pixel dell'immagine di ingresso f è necessario eseguire una convoluzione con tutti i pixel vicini contenuti nella sliding window del kernel di dimensione ω.</a:t>
                </a:r>
              </a:p>
            </p:txBody>
          </p:sp>
        </mc:Fallback>
      </mc:AlternateContent>
      <p:sp>
        <p:nvSpPr>
          <p:cNvPr id="4" name="Segnaposto numero diapositiva 3"/>
          <p:cNvSpPr>
            <a:spLocks noGrp="1"/>
          </p:cNvSpPr>
          <p:nvPr>
            <p:ph type="sldNum" sz="quarter" idx="10"/>
          </p:nvPr>
        </p:nvSpPr>
        <p:spPr/>
        <p:txBody>
          <a:bodyPr/>
          <a:lstStyle/>
          <a:p>
            <a:fld id="{96986711-015B-0142-88C4-65D50E44FA77}" type="slidenum">
              <a:rPr lang="it-IT" smtClean="0"/>
              <a:pPr/>
              <a:t>4</a:t>
            </a:fld>
            <a:endParaRPr lang="it-IT"/>
          </a:p>
        </p:txBody>
      </p:sp>
    </p:spTree>
    <p:extLst>
      <p:ext uri="{BB962C8B-B14F-4D97-AF65-F5344CB8AC3E}">
        <p14:creationId xmlns:p14="http://schemas.microsoft.com/office/powerpoint/2010/main" val="3969375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31</a:t>
            </a:fld>
            <a:endParaRPr lang="it-IT"/>
          </a:p>
        </p:txBody>
      </p:sp>
    </p:spTree>
    <p:extLst>
      <p:ext uri="{BB962C8B-B14F-4D97-AF65-F5344CB8AC3E}">
        <p14:creationId xmlns:p14="http://schemas.microsoft.com/office/powerpoint/2010/main" val="1072826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32</a:t>
            </a:fld>
            <a:endParaRPr lang="it-IT"/>
          </a:p>
        </p:txBody>
      </p:sp>
    </p:spTree>
    <p:extLst>
      <p:ext uri="{BB962C8B-B14F-4D97-AF65-F5344CB8AC3E}">
        <p14:creationId xmlns:p14="http://schemas.microsoft.com/office/powerpoint/2010/main" val="1258230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5</a:t>
            </a:fld>
            <a:endParaRPr lang="it-IT"/>
          </a:p>
        </p:txBody>
      </p:sp>
    </p:spTree>
    <p:extLst>
      <p:ext uri="{BB962C8B-B14F-4D97-AF65-F5344CB8AC3E}">
        <p14:creationId xmlns:p14="http://schemas.microsoft.com/office/powerpoint/2010/main" val="217590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Tx/>
              <a:buNone/>
            </a:pP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6</a:t>
            </a:fld>
            <a:endParaRPr lang="it-IT"/>
          </a:p>
        </p:txBody>
      </p:sp>
    </p:spTree>
    <p:extLst>
      <p:ext uri="{BB962C8B-B14F-4D97-AF65-F5344CB8AC3E}">
        <p14:creationId xmlns:p14="http://schemas.microsoft.com/office/powerpoint/2010/main" val="4048859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7</a:t>
            </a:fld>
            <a:endParaRPr lang="it-IT"/>
          </a:p>
        </p:txBody>
      </p:sp>
    </p:spTree>
    <p:extLst>
      <p:ext uri="{BB962C8B-B14F-4D97-AF65-F5344CB8AC3E}">
        <p14:creationId xmlns:p14="http://schemas.microsoft.com/office/powerpoint/2010/main" val="2648290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8</a:t>
            </a:fld>
            <a:endParaRPr lang="it-IT"/>
          </a:p>
        </p:txBody>
      </p:sp>
    </p:spTree>
    <p:extLst>
      <p:ext uri="{BB962C8B-B14F-4D97-AF65-F5344CB8AC3E}">
        <p14:creationId xmlns:p14="http://schemas.microsoft.com/office/powerpoint/2010/main" val="1310354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9</a:t>
            </a:fld>
            <a:endParaRPr lang="it-IT"/>
          </a:p>
        </p:txBody>
      </p:sp>
    </p:spTree>
    <p:extLst>
      <p:ext uri="{BB962C8B-B14F-4D97-AF65-F5344CB8AC3E}">
        <p14:creationId xmlns:p14="http://schemas.microsoft.com/office/powerpoint/2010/main" val="42625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10</a:t>
            </a:fld>
            <a:endParaRPr lang="it-IT"/>
          </a:p>
        </p:txBody>
      </p:sp>
    </p:spTree>
    <p:extLst>
      <p:ext uri="{BB962C8B-B14F-4D97-AF65-F5344CB8AC3E}">
        <p14:creationId xmlns:p14="http://schemas.microsoft.com/office/powerpoint/2010/main" val="687256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69724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415856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8817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8558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3837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0338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4696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93600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9632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7489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09/01/2024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4964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BF249-6BAC-CD40-AAE9-334F110649E5}" type="datetimeFigureOut">
              <a:rPr lang="it-IT" smtClean="0"/>
              <a:pPr/>
              <a:t>09/01/2024</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8520A-26EA-DE4B-B141-4532FC98FF0E}" type="slidenum">
              <a:rPr lang="it-IT" smtClean="0"/>
              <a:pPr/>
              <a:t>‹N›</a:t>
            </a:fld>
            <a:endParaRPr lang="it-IT"/>
          </a:p>
        </p:txBody>
      </p:sp>
    </p:spTree>
    <p:extLst>
      <p:ext uri="{BB962C8B-B14F-4D97-AF65-F5344CB8AC3E}">
        <p14:creationId xmlns:p14="http://schemas.microsoft.com/office/powerpoint/2010/main" val="423791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hyperlink" Target="mailto:davide.delbimbo@edu.unifi.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20320" y="-10160"/>
            <a:ext cx="9174152" cy="6858000"/>
          </a:xfrm>
          <a:prstGeom prst="rect">
            <a:avLst/>
          </a:prstGeom>
        </p:spPr>
      </p:pic>
      <p:pic>
        <p:nvPicPr>
          <p:cNvPr id="9" name="Immagine 8"/>
          <p:cNvPicPr>
            <a:picLocks noChangeAspect="1"/>
          </p:cNvPicPr>
          <p:nvPr/>
        </p:nvPicPr>
        <p:blipFill>
          <a:blip r:embed="rId3"/>
          <a:stretch>
            <a:fillRect/>
          </a:stretch>
        </p:blipFill>
        <p:spPr>
          <a:xfrm>
            <a:off x="6038930" y="6352842"/>
            <a:ext cx="2545261" cy="522390"/>
          </a:xfrm>
          <a:prstGeom prst="rect">
            <a:avLst/>
          </a:prstGeom>
        </p:spPr>
      </p:pic>
      <p:sp>
        <p:nvSpPr>
          <p:cNvPr id="8" name="CasellaDiTesto 7"/>
          <p:cNvSpPr txBox="1"/>
          <p:nvPr/>
        </p:nvSpPr>
        <p:spPr>
          <a:xfrm>
            <a:off x="4251960" y="2932536"/>
            <a:ext cx="4292557" cy="646331"/>
          </a:xfrm>
          <a:prstGeom prst="rect">
            <a:avLst/>
          </a:prstGeom>
          <a:noFill/>
        </p:spPr>
        <p:txBody>
          <a:bodyPr wrap="square" rtlCol="0">
            <a:spAutoFit/>
          </a:bodyPr>
          <a:lstStyle/>
          <a:p>
            <a:pPr algn="r"/>
            <a:r>
              <a:rPr lang="it-IT" dirty="0" err="1"/>
              <a:t>Parallel</a:t>
            </a:r>
            <a:r>
              <a:rPr lang="it-IT" dirty="0"/>
              <a:t> Computing</a:t>
            </a:r>
          </a:p>
          <a:p>
            <a:pPr algn="r"/>
            <a:r>
              <a:rPr lang="it-IT" dirty="0"/>
              <a:t>(</a:t>
            </a:r>
            <a:r>
              <a:rPr lang="it-IT" dirty="0" err="1"/>
              <a:t>Final-Term</a:t>
            </a:r>
            <a:r>
              <a:rPr lang="it-IT" dirty="0"/>
              <a:t> </a:t>
            </a:r>
            <a:r>
              <a:rPr lang="it-IT" dirty="0" err="1"/>
              <a:t>Assignment</a:t>
            </a:r>
            <a:r>
              <a:rPr lang="it-IT" dirty="0"/>
              <a:t>) </a:t>
            </a:r>
          </a:p>
        </p:txBody>
      </p:sp>
      <p:sp>
        <p:nvSpPr>
          <p:cNvPr id="11" name="CasellaDiTesto 10"/>
          <p:cNvSpPr txBox="1"/>
          <p:nvPr/>
        </p:nvSpPr>
        <p:spPr>
          <a:xfrm>
            <a:off x="5577038" y="4590468"/>
            <a:ext cx="2967479" cy="553998"/>
          </a:xfrm>
          <a:prstGeom prst="rect">
            <a:avLst/>
          </a:prstGeom>
          <a:noFill/>
        </p:spPr>
        <p:txBody>
          <a:bodyPr wrap="none" rtlCol="0">
            <a:spAutoFit/>
          </a:bodyPr>
          <a:lstStyle/>
          <a:p>
            <a:pPr algn="r"/>
            <a:r>
              <a:rPr lang="it-IT" sz="1600" b="1" dirty="0">
                <a:latin typeface=""/>
              </a:rPr>
              <a:t>Davide Del Bimbo</a:t>
            </a:r>
          </a:p>
          <a:p>
            <a:pPr algn="r"/>
            <a:r>
              <a:rPr lang="it-IT" sz="1400" dirty="0">
                <a:latin typeface="Consolas" panose="020B0609020204030204" pitchFamily="49" charset="0"/>
                <a:hlinkClick r:id="rId4">
                  <a:extLst>
                    <a:ext uri="{A12FA001-AC4F-418D-AE19-62706E023703}">
                      <ahyp:hlinkClr xmlns:ahyp="http://schemas.microsoft.com/office/drawing/2018/hyperlinkcolor" val="tx"/>
                    </a:ext>
                  </a:extLst>
                </a:hlinkClick>
              </a:rPr>
              <a:t>davide.delbimbo@edu.unifi.it</a:t>
            </a:r>
            <a:endParaRPr lang="it-IT" sz="1400" dirty="0">
              <a:latin typeface="Consolas" panose="020B0609020204030204" pitchFamily="49" charset="0"/>
            </a:endParaRPr>
          </a:p>
        </p:txBody>
      </p:sp>
      <p:sp>
        <p:nvSpPr>
          <p:cNvPr id="13" name="CasellaDiTesto 12"/>
          <p:cNvSpPr txBox="1"/>
          <p:nvPr/>
        </p:nvSpPr>
        <p:spPr>
          <a:xfrm>
            <a:off x="6713897" y="6479443"/>
            <a:ext cx="1195327" cy="338554"/>
          </a:xfrm>
          <a:prstGeom prst="rect">
            <a:avLst/>
          </a:prstGeom>
          <a:noFill/>
        </p:spPr>
        <p:txBody>
          <a:bodyPr wrap="none" rtlCol="0">
            <a:spAutoFit/>
          </a:bodyPr>
          <a:lstStyle/>
          <a:p>
            <a:pPr algn="r"/>
            <a:r>
              <a:rPr lang="it-IT" sz="1600" dirty="0">
                <a:ln w="18415" cmpd="sng">
                  <a:solidFill>
                    <a:srgbClr val="FFFFFF"/>
                  </a:solidFill>
                  <a:prstDash val="solid"/>
                </a:ln>
                <a:solidFill>
                  <a:srgbClr val="FFFFFF"/>
                </a:solidFill>
                <a:effectLst>
                  <a:outerShdw blurRad="38100" dist="38100" dir="2700000" algn="tl">
                    <a:srgbClr val="000000">
                      <a:alpha val="43137"/>
                    </a:srgbClr>
                  </a:outerShdw>
                </a:effectLst>
                <a:latin typeface=""/>
              </a:rPr>
              <a:t>09/11/2023</a:t>
            </a:r>
          </a:p>
        </p:txBody>
      </p:sp>
      <p:sp>
        <p:nvSpPr>
          <p:cNvPr id="15" name="CasellaDiTesto 14"/>
          <p:cNvSpPr txBox="1"/>
          <p:nvPr/>
        </p:nvSpPr>
        <p:spPr>
          <a:xfrm>
            <a:off x="3489434" y="1855318"/>
            <a:ext cx="5055083" cy="1077218"/>
          </a:xfrm>
          <a:prstGeom prst="rect">
            <a:avLst/>
          </a:prstGeom>
          <a:noFill/>
        </p:spPr>
        <p:txBody>
          <a:bodyPr wrap="square" rtlCol="0">
            <a:spAutoFit/>
          </a:bodyPr>
          <a:lstStyle/>
          <a:p>
            <a:pPr algn="r"/>
            <a:r>
              <a:rPr lang="it-IT" sz="3200" b="1" dirty="0">
                <a:solidFill>
                  <a:schemeClr val="accent1">
                    <a:lumMod val="75000"/>
                  </a:schemeClr>
                </a:solidFill>
                <a:latin typeface=""/>
              </a:rPr>
              <a:t>Kernel Image Processing with CUDA</a:t>
            </a:r>
          </a:p>
        </p:txBody>
      </p:sp>
    </p:spTree>
    <p:extLst>
      <p:ext uri="{BB962C8B-B14F-4D97-AF65-F5344CB8AC3E}">
        <p14:creationId xmlns:p14="http://schemas.microsoft.com/office/powerpoint/2010/main" val="3311714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uint8_t&amp;</a:t>
            </a:r>
            <a:r>
              <a:rPr lang="it-IT" sz="1200" dirty="0">
                <a:solidFill>
                  <a:srgbClr val="000000"/>
                </a:solidFill>
                <a:highlight>
                  <a:srgbClr val="FFFF00"/>
                </a:highlight>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operator</a:t>
            </a:r>
            <a:r>
              <a:rPr lang="it-IT" sz="1200" dirty="0">
                <a:solidFill>
                  <a:srgbClr val="000000"/>
                </a:solidFill>
                <a:highlight>
                  <a:srgbClr val="FFFF00"/>
                </a:highlight>
                <a:latin typeface="Consolas" panose="020B0609020204030204" pitchFamily="49" charset="0"/>
              </a:rPr>
              <a:t>()(</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a:solidFill>
                  <a:srgbClr val="808080"/>
                </a:solidFill>
                <a:highlight>
                  <a:srgbClr val="FFFF00"/>
                </a:highlight>
                <a:latin typeface="Consolas" panose="020B0609020204030204" pitchFamily="49" charset="0"/>
              </a:rPr>
              <a:t>col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row</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channel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D6532D3E-DC9E-4C8B-9E06-DABFBFB7F130}"/>
              </a:ext>
            </a:extLst>
          </p:cNvPr>
          <p:cNvSpPr txBox="1"/>
          <p:nvPr/>
        </p:nvSpPr>
        <p:spPr>
          <a:xfrm>
            <a:off x="620339" y="3407405"/>
            <a:ext cx="8292434" cy="1569660"/>
          </a:xfrm>
          <a:prstGeom prst="rect">
            <a:avLst/>
          </a:prstGeom>
          <a:solidFill>
            <a:schemeClr val="bg2"/>
          </a:solidFill>
          <a:ln>
            <a:solidFill>
              <a:schemeClr val="tx1"/>
            </a:solidFill>
          </a:ln>
        </p:spPr>
        <p:txBody>
          <a:bodyPr wrap="square">
            <a:spAutoFit/>
          </a:bodyPr>
          <a:lstStyle/>
          <a:p>
            <a:r>
              <a:rPr lang="it-IT" sz="1200" b="0" dirty="0">
                <a:solidFill>
                  <a:srgbClr val="2B91AF"/>
                </a:solidFill>
                <a:effectLst/>
                <a:latin typeface="Consolas" panose="020B0609020204030204" pitchFamily="49" charset="0"/>
              </a:rPr>
              <a:t>uint8_t</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&amp;</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t>
            </a:r>
            <a:r>
              <a:rPr lang="it-IT" sz="1200" b="0" dirty="0">
                <a:solidFill>
                  <a:srgbClr val="008080"/>
                </a:solidFill>
                <a:effectLst/>
                <a:latin typeface="Consolas" panose="020B0609020204030204" pitchFamily="49" charset="0"/>
              </a:rPr>
              <a:t>operator()</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pixel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data[</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4236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float&amp;</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operator</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col</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row</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8837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float&amp;</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operator</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col</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row</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D6532D3E-DC9E-4C8B-9E06-DABFBFB7F130}"/>
              </a:ext>
            </a:extLst>
          </p:cNvPr>
          <p:cNvSpPr txBox="1"/>
          <p:nvPr/>
        </p:nvSpPr>
        <p:spPr>
          <a:xfrm>
            <a:off x="924953" y="4300044"/>
            <a:ext cx="6442799" cy="1200329"/>
          </a:xfrm>
          <a:prstGeom prst="rect">
            <a:avLst/>
          </a:prstGeom>
          <a:solidFill>
            <a:schemeClr val="bg2"/>
          </a:solidFill>
          <a:ln>
            <a:solidFill>
              <a:schemeClr val="tx1"/>
            </a:solidFill>
          </a:ln>
        </p:spPr>
        <p:txBody>
          <a:bodyPr wrap="square">
            <a:spAutoFit/>
          </a:bodyPr>
          <a:lstStyle/>
          <a:p>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&amp;</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a:t>
            </a:r>
            <a:r>
              <a:rPr lang="it-IT" sz="1200" b="0" dirty="0">
                <a:solidFill>
                  <a:srgbClr val="008080"/>
                </a:solidFill>
                <a:effectLst/>
                <a:latin typeface="Consolas" panose="020B0609020204030204" pitchFamily="49" charset="0"/>
              </a:rPr>
              <a:t>operator()</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kernel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data[</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58814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9</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Sequential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1079294" y="2440061"/>
            <a:ext cx="7012082" cy="240065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dirty="0">
                <a:effectLst/>
                <a:latin typeface="Consolas" panose="020B0609020204030204" pitchFamily="49" charset="0"/>
              </a:rPr>
              <a:t>Convolution</a:t>
            </a:r>
            <a:r>
              <a:rPr lang="en-US" sz="2000" b="0" i="0" dirty="0">
                <a:effectLst/>
              </a:rPr>
              <a:t>: method to perform the convolution operation:</a:t>
            </a:r>
          </a:p>
          <a:p>
            <a:pPr marL="914400" lvl="1" indent="-457200">
              <a:spcAft>
                <a:spcPts val="1200"/>
              </a:spcAft>
              <a:buFont typeface="Courier New" panose="02070309020205020404" pitchFamily="49" charset="0"/>
              <a:buChar char="o"/>
            </a:pPr>
            <a:r>
              <a:rPr lang="en-US" sz="2000" dirty="0"/>
              <a:t>Get padded image and kernel.</a:t>
            </a:r>
          </a:p>
          <a:p>
            <a:pPr marL="914400" lvl="1" indent="-457200">
              <a:spcAft>
                <a:spcPts val="1200"/>
              </a:spcAft>
              <a:buFont typeface="Courier New" panose="02070309020205020404" pitchFamily="49" charset="0"/>
              <a:buChar char="o"/>
            </a:pPr>
            <a:r>
              <a:rPr lang="en-US" sz="2000" dirty="0"/>
              <a:t>Returns convolved image.</a:t>
            </a:r>
            <a:endParaRPr lang="en-US" sz="2000" b="0" i="0" dirty="0">
              <a:effectLst/>
            </a:endParaRPr>
          </a:p>
          <a:p>
            <a:pPr marL="457200" indent="-457200">
              <a:spcAft>
                <a:spcPts val="1200"/>
              </a:spcAft>
              <a:buFont typeface="Arial" panose="020B0604020202020204" pitchFamily="34" charset="0"/>
              <a:buChar char="•"/>
            </a:pPr>
            <a:r>
              <a:rPr lang="en-US" sz="2000" dirty="0">
                <a:latin typeface="Consolas" panose="020B0609020204030204" pitchFamily="49" charset="0"/>
              </a:rPr>
              <a:t>Convolve</a:t>
            </a:r>
            <a:r>
              <a:rPr lang="en-US" sz="2000" dirty="0"/>
              <a:t>: method to execute convolution operation several times and calculate the average execution time.</a:t>
            </a:r>
            <a:endParaRPr lang="en-US" sz="2000" b="0" i="0" dirty="0">
              <a:effectLst/>
            </a:endParaRPr>
          </a:p>
        </p:txBody>
      </p:sp>
      <p:sp>
        <p:nvSpPr>
          <p:cNvPr id="7" name="CasellaDiTesto 6">
            <a:extLst>
              <a:ext uri="{FF2B5EF4-FFF2-40B4-BE49-F238E27FC236}">
                <a16:creationId xmlns:a16="http://schemas.microsoft.com/office/drawing/2014/main" id="{72DEA556-6271-4B48-8D69-F148BFC8A6F2}"/>
              </a:ext>
            </a:extLst>
          </p:cNvPr>
          <p:cNvSpPr txBox="1"/>
          <p:nvPr/>
        </p:nvSpPr>
        <p:spPr>
          <a:xfrm>
            <a:off x="648253" y="1568160"/>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Sequential</a:t>
            </a:r>
            <a:r>
              <a:rPr lang="it-IT" sz="2400" b="1" dirty="0">
                <a:solidFill>
                  <a:schemeClr val="accent1">
                    <a:lumMod val="75000"/>
                  </a:schemeClr>
                </a:solidFill>
                <a:latin typeface="Arial"/>
                <a:cs typeface="Arial"/>
              </a:rPr>
              <a:t> </a:t>
            </a:r>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297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9" name="CasellaDiTesto 8">
            <a:extLst>
              <a:ext uri="{FF2B5EF4-FFF2-40B4-BE49-F238E27FC236}">
                <a16:creationId xmlns:a16="http://schemas.microsoft.com/office/drawing/2014/main" id="{173BD1B5-59D4-4148-B028-72601B06F469}"/>
              </a:ext>
            </a:extLst>
          </p:cNvPr>
          <p:cNvSpPr txBox="1"/>
          <p:nvPr/>
        </p:nvSpPr>
        <p:spPr>
          <a:xfrm>
            <a:off x="326093" y="781318"/>
            <a:ext cx="8817907" cy="6370975"/>
          </a:xfrm>
          <a:prstGeom prst="rect">
            <a:avLst/>
          </a:prstGeom>
          <a:noFill/>
        </p:spPr>
        <p:txBody>
          <a:bodyPr wrap="square">
            <a:spAutoFit/>
          </a:bodyPr>
          <a:lstStyle/>
          <a:p>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convolution</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&amp; </a:t>
            </a:r>
            <a:r>
              <a:rPr lang="it-IT" sz="1200" b="0" dirty="0">
                <a:solidFill>
                  <a:srgbClr val="808080"/>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&amp; </a:t>
            </a:r>
            <a:r>
              <a:rPr lang="it-IT" sz="1200" b="0" dirty="0">
                <a:solidFill>
                  <a:srgbClr val="808080"/>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&amp; </a:t>
            </a:r>
            <a:r>
              <a:rPr lang="it-IT" sz="1200" b="0" dirty="0" err="1">
                <a:solidFill>
                  <a:srgbClr val="808080"/>
                </a:solidFill>
                <a:effectLst/>
                <a:latin typeface="Consolas" panose="020B0609020204030204" pitchFamily="49" charset="0"/>
              </a:rPr>
              <a:t>padded_image</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Initialize</a:t>
            </a:r>
            <a:r>
              <a:rPr lang="it-IT" sz="1200" b="0" dirty="0">
                <a:solidFill>
                  <a:srgbClr val="008000"/>
                </a:solidFill>
                <a:effectLst/>
                <a:latin typeface="Consolas" panose="020B0609020204030204" pitchFamily="49" charset="0"/>
              </a:rPr>
              <a:t> the output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Image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 = Image(</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image.get_is_SoA</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Output image.</a:t>
            </a:r>
            <a:endParaRPr lang="it-IT" sz="1200" b="0" dirty="0">
              <a:solidFill>
                <a:srgbClr val="000000"/>
              </a:solidFill>
              <a:effectLst/>
              <a:latin typeface="Consolas" panose="020B0609020204030204" pitchFamily="49" charset="0"/>
            </a:endParaRP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Iterate over the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y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y &lt;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y++)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x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x &lt;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x++) {</a:t>
            </a:r>
          </a:p>
          <a:p>
            <a:r>
              <a:rPr lang="it-IT" sz="1200" b="0" dirty="0">
                <a:solidFill>
                  <a:srgbClr val="008000"/>
                </a:solidFill>
                <a:effectLst/>
                <a:latin typeface="Consolas" panose="020B0609020204030204" pitchFamily="49" charset="0"/>
              </a:rPr>
              <a:t>                // Output </a:t>
            </a:r>
            <a:r>
              <a:rPr lang="it-IT" sz="1200" b="0" dirty="0" err="1">
                <a:solidFill>
                  <a:srgbClr val="008000"/>
                </a:solidFill>
                <a:effectLst/>
                <a:latin typeface="Consolas" panose="020B0609020204030204" pitchFamily="49" charset="0"/>
              </a:rPr>
              <a:t>value</a:t>
            </a:r>
            <a:r>
              <a:rPr lang="it-IT" sz="1200" b="0" dirty="0">
                <a:solidFill>
                  <a:srgbClr val="008000"/>
                </a:solidFill>
                <a:effectLst/>
                <a:latin typeface="Consolas" panose="020B0609020204030204" pitchFamily="49" charset="0"/>
              </a:rPr>
              <a:t> for the </a:t>
            </a:r>
            <a:r>
              <a:rPr lang="it-IT" sz="1200" b="0" dirty="0" err="1">
                <a:solidFill>
                  <a:srgbClr val="008000"/>
                </a:solidFill>
                <a:effectLst/>
                <a:latin typeface="Consolas" panose="020B0609020204030204" pitchFamily="49" charset="0"/>
              </a:rPr>
              <a:t>current</a:t>
            </a:r>
            <a:r>
              <a:rPr lang="it-IT" sz="1200" b="0" dirty="0">
                <a:solidFill>
                  <a:srgbClr val="008000"/>
                </a:solidFill>
                <a:effectLst/>
                <a:latin typeface="Consolas" panose="020B0609020204030204" pitchFamily="49" charset="0"/>
              </a:rPr>
              <a:t> pixel.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Iterate over the kernel.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pixel index to be </a:t>
            </a:r>
            <a:r>
              <a:rPr lang="it-IT" sz="1200" b="0" dirty="0" err="1">
                <a:solidFill>
                  <a:srgbClr val="008000"/>
                </a:solidFill>
                <a:effectLst/>
                <a:latin typeface="Consolas" panose="020B0609020204030204" pitchFamily="49" charset="0"/>
              </a:rPr>
              <a:t>convolved</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col = x +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floor</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2</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padding_width</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y +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floor</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2</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padding_height</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Convolve the pixel.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padded_image</a:t>
            </a:r>
            <a:r>
              <a:rPr lang="it-IT" sz="1200" b="0" dirty="0">
                <a:solidFill>
                  <a:srgbClr val="000000"/>
                </a:solidFill>
                <a:effectLst/>
                <a:latin typeface="Consolas" panose="020B0609020204030204" pitchFamily="49" charset="0"/>
              </a:rPr>
              <a:t>(col,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kernel(</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Set the output </a:t>
            </a:r>
            <a:r>
              <a:rPr lang="it-IT" sz="1200" b="0" dirty="0" err="1">
                <a:solidFill>
                  <a:srgbClr val="008000"/>
                </a:solidFill>
                <a:effectLst/>
                <a:latin typeface="Consolas" panose="020B0609020204030204" pitchFamily="49" charset="0"/>
              </a:rPr>
              <a:t>value</a:t>
            </a:r>
            <a:r>
              <a:rPr lang="it-IT" sz="1200" b="0" dirty="0">
                <a:solidFill>
                  <a:srgbClr val="008000"/>
                </a:solidFill>
                <a:effectLst/>
                <a:latin typeface="Consolas" panose="020B0609020204030204" pitchFamily="49" charset="0"/>
              </a:rPr>
              <a:t> (</a:t>
            </a:r>
            <a:r>
              <a:rPr lang="it-IT" sz="1200" b="0" dirty="0" err="1">
                <a:solidFill>
                  <a:srgbClr val="008000"/>
                </a:solidFill>
                <a:effectLst/>
                <a:latin typeface="Consolas" panose="020B0609020204030204" pitchFamily="49" charset="0"/>
              </a:rPr>
              <a:t>clamped</a:t>
            </a:r>
            <a:r>
              <a:rPr lang="it-IT" sz="1200" b="0" dirty="0">
                <a:solidFill>
                  <a:srgbClr val="008000"/>
                </a:solidFill>
                <a:effectLst/>
                <a:latin typeface="Consolas" panose="020B0609020204030204" pitchFamily="49" charset="0"/>
              </a:rPr>
              <a:t> </a:t>
            </a:r>
            <a:r>
              <a:rPr lang="it-IT" sz="1200" b="0" dirty="0" err="1">
                <a:solidFill>
                  <a:srgbClr val="008000"/>
                </a:solidFill>
                <a:effectLst/>
                <a:latin typeface="Consolas" panose="020B0609020204030204" pitchFamily="49" charset="0"/>
              </a:rPr>
              <a:t>between</a:t>
            </a:r>
            <a:r>
              <a:rPr lang="it-IT" sz="1200" b="0" dirty="0">
                <a:solidFill>
                  <a:srgbClr val="008000"/>
                </a:solidFill>
                <a:effectLst/>
                <a:latin typeface="Consolas" panose="020B0609020204030204" pitchFamily="49" charset="0"/>
              </a:rPr>
              <a:t> 0 and 255).</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(x, y,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a:solidFill>
                  <a:srgbClr val="0000FF"/>
                </a:solidFill>
                <a:effectLst/>
                <a:latin typeface="Consolas" panose="020B0609020204030204" pitchFamily="49" charset="0"/>
              </a:rPr>
              <a:t>uint8_t</a:t>
            </a:r>
            <a:r>
              <a:rPr lang="it-IT" sz="1200" b="0" dirty="0">
                <a:solidFill>
                  <a:srgbClr val="000000"/>
                </a:solidFill>
                <a:effectLst/>
                <a:latin typeface="Consolas" panose="020B0609020204030204" pitchFamily="49" charset="0"/>
              </a:rPr>
              <a:t>)</a:t>
            </a:r>
            <a:r>
              <a:rPr lang="it-IT" sz="1200" b="0" dirty="0" err="1">
                <a:solidFill>
                  <a:srgbClr val="BD63C5"/>
                </a:solidFill>
                <a:effectLst/>
                <a:latin typeface="Consolas" panose="020B0609020204030204" pitchFamily="49" charset="0"/>
              </a:rPr>
              <a:t>clamp</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0.0f</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a:t>
            </a:r>
            <a:r>
              <a:rPr lang="it-IT" sz="1200" b="0" dirty="0">
                <a:solidFill>
                  <a:srgbClr val="098658"/>
                </a:solidFill>
                <a:effectLst/>
                <a:latin typeface="Consolas" panose="020B0609020204030204" pitchFamily="49" charset="0"/>
              </a:rPr>
              <a:t>255.0f</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Return the </a:t>
            </a:r>
            <a:r>
              <a:rPr lang="it-IT" sz="1200" b="0" dirty="0" err="1">
                <a:solidFill>
                  <a:srgbClr val="008000"/>
                </a:solidFill>
                <a:effectLst/>
                <a:latin typeface="Consolas" panose="020B0609020204030204" pitchFamily="49" charset="0"/>
              </a:rPr>
              <a:t>convolved</a:t>
            </a:r>
            <a:r>
              <a:rPr lang="it-IT" sz="1200" b="0" dirty="0">
                <a:solidFill>
                  <a:srgbClr val="008000"/>
                </a:solidFill>
                <a:effectLst/>
                <a:latin typeface="Consolas" panose="020B0609020204030204" pitchFamily="49" charset="0"/>
              </a:rPr>
              <a:t>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endParaRPr lang="it-IT" sz="1200" b="0" dirty="0">
              <a:solidFill>
                <a:srgbClr val="000000"/>
              </a:solidFill>
              <a:effectLst/>
              <a:latin typeface="Consolas" panose="020B0609020204030204" pitchFamily="49" charset="0"/>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10</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Sequential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5B229F0A-C3CB-4195-9506-1DEFB4E632ED}"/>
              </a:ext>
            </a:extLst>
          </p:cNvPr>
          <p:cNvSpPr txBox="1"/>
          <p:nvPr/>
        </p:nvSpPr>
        <p:spPr>
          <a:xfrm>
            <a:off x="648253" y="2512377"/>
            <a:ext cx="7646763" cy="338554"/>
          </a:xfrm>
          <a:prstGeom prst="rect">
            <a:avLst/>
          </a:prstGeom>
          <a:noFill/>
        </p:spPr>
        <p:txBody>
          <a:bodyPr wrap="square">
            <a:spAutoFit/>
          </a:bodyPr>
          <a:lstStyle/>
          <a:p>
            <a:endParaRPr lang="it-IT"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12380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158261"/>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Parallel</a:t>
            </a:r>
            <a:r>
              <a:rPr lang="it-IT" sz="2400" b="1" dirty="0">
                <a:solidFill>
                  <a:schemeClr val="accent1">
                    <a:lumMod val="75000"/>
                  </a:schemeClr>
                </a:solidFill>
                <a:latin typeface="Arial"/>
                <a:cs typeface="Arial"/>
              </a:rPr>
              <a:t> </a:t>
            </a:r>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11</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6" y="1808862"/>
            <a:ext cx="8059937"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a:t>Implemented with </a:t>
            </a:r>
            <a:r>
              <a:rPr lang="en-US" sz="2000" dirty="0"/>
              <a:t>CUDA to exploit the power of the GPU.</a:t>
            </a:r>
          </a:p>
          <a:p>
            <a:pPr marL="457200" indent="-457200">
              <a:spcAft>
                <a:spcPts val="1200"/>
              </a:spcAft>
              <a:buFont typeface="Arial" panose="020B0604020202020204" pitchFamily="34" charset="0"/>
              <a:buChar char="•"/>
            </a:pPr>
            <a:r>
              <a:rPr lang="en-US" sz="2000" dirty="0"/>
              <a:t>Convolution operation represents an embarrassingly parallel problem:</a:t>
            </a:r>
          </a:p>
          <a:p>
            <a:pPr marL="914400" lvl="1" indent="-457200">
              <a:spcAft>
                <a:spcPts val="1200"/>
              </a:spcAft>
              <a:buFont typeface="Courier New" panose="02070309020205020404" pitchFamily="49" charset="0"/>
              <a:buChar char="o"/>
            </a:pPr>
            <a:r>
              <a:rPr lang="en-US" sz="2000" dirty="0"/>
              <a:t>Depends exclusively on the pixel values in the original input image and the kernel coefficients.</a:t>
            </a:r>
          </a:p>
          <a:p>
            <a:pPr marL="914400" lvl="1" indent="-457200">
              <a:spcAft>
                <a:spcPts val="1200"/>
              </a:spcAft>
              <a:buFont typeface="Courier New" panose="02070309020205020404" pitchFamily="49" charset="0"/>
              <a:buChar char="o"/>
            </a:pPr>
            <a:r>
              <a:rPr lang="en-US" sz="2000" dirty="0"/>
              <a:t>These values are only read and never changed during the convolution operation.</a:t>
            </a:r>
          </a:p>
          <a:p>
            <a:pPr marL="914400" lvl="1" indent="-457200">
              <a:spcAft>
                <a:spcPts val="1200"/>
              </a:spcAft>
              <a:buFont typeface="Courier New" panose="02070309020205020404" pitchFamily="49" charset="0"/>
              <a:buChar char="o"/>
            </a:pPr>
            <a:r>
              <a:rPr lang="it-IT" sz="2000" dirty="0"/>
              <a:t>The output pixels </a:t>
            </a:r>
            <a:r>
              <a:rPr lang="en-US" sz="2000" dirty="0"/>
              <a:t>are written only once and by only one thread.</a:t>
            </a:r>
          </a:p>
          <a:p>
            <a:pPr marL="914400" lvl="1" indent="-457200">
              <a:spcAft>
                <a:spcPts val="1200"/>
              </a:spcAft>
              <a:buFont typeface="Courier New" panose="02070309020205020404" pitchFamily="49" charset="0"/>
              <a:buChar char="o"/>
            </a:pPr>
            <a:r>
              <a:rPr lang="en-US" sz="2000" dirty="0"/>
              <a:t>Therefore, each thread can read, perform the convolution operation and write the output to memory without the need of synchronization with other threads.</a:t>
            </a:r>
          </a:p>
        </p:txBody>
      </p:sp>
    </p:spTree>
    <p:extLst>
      <p:ext uri="{BB962C8B-B14F-4D97-AF65-F5344CB8AC3E}">
        <p14:creationId xmlns:p14="http://schemas.microsoft.com/office/powerpoint/2010/main" val="106985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12</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pic>
        <p:nvPicPr>
          <p:cNvPr id="15" name="Immagine 14">
            <a:extLst>
              <a:ext uri="{FF2B5EF4-FFF2-40B4-BE49-F238E27FC236}">
                <a16:creationId xmlns:a16="http://schemas.microsoft.com/office/drawing/2014/main" id="{4410E1F1-FDA7-4DA4-A0D3-A1C1DBC29F50}"/>
              </a:ext>
            </a:extLst>
          </p:cNvPr>
          <p:cNvPicPr>
            <a:picLocks noChangeAspect="1"/>
          </p:cNvPicPr>
          <p:nvPr/>
        </p:nvPicPr>
        <p:blipFill>
          <a:blip r:embed="rId4"/>
          <a:stretch>
            <a:fillRect/>
          </a:stretch>
        </p:blipFill>
        <p:spPr>
          <a:xfrm>
            <a:off x="2173524" y="4970763"/>
            <a:ext cx="4796951" cy="1590294"/>
          </a:xfrm>
          <a:prstGeom prst="rect">
            <a:avLst/>
          </a:prstGeom>
        </p:spPr>
      </p:pic>
      <p:sp>
        <p:nvSpPr>
          <p:cNvPr id="9" name="CasellaDiTesto 8">
            <a:extLst>
              <a:ext uri="{FF2B5EF4-FFF2-40B4-BE49-F238E27FC236}">
                <a16:creationId xmlns:a16="http://schemas.microsoft.com/office/drawing/2014/main" id="{67459509-0A51-444A-9A83-9CE35B3ED20C}"/>
              </a:ext>
            </a:extLst>
          </p:cNvPr>
          <p:cNvSpPr txBox="1"/>
          <p:nvPr/>
        </p:nvSpPr>
        <p:spPr>
          <a:xfrm>
            <a:off x="642009" y="1917739"/>
            <a:ext cx="8051804" cy="2708434"/>
          </a:xfrm>
          <a:prstGeom prst="rect">
            <a:avLst/>
          </a:prstGeom>
          <a:noFill/>
        </p:spPr>
        <p:txBody>
          <a:bodyPr wrap="square">
            <a:spAutoFit/>
          </a:bodyPr>
          <a:lstStyle/>
          <a:p>
            <a:pPr marL="457200" indent="-457200">
              <a:spcAft>
                <a:spcPts val="1200"/>
              </a:spcAft>
              <a:buFont typeface="Arial" panose="020B0604020202020204" pitchFamily="34" charset="0"/>
              <a:buChar char="•"/>
            </a:pPr>
            <a:r>
              <a:rPr lang="en-US" sz="2000" dirty="0"/>
              <a:t>Can use </a:t>
            </a:r>
            <a:r>
              <a:rPr lang="en-US" sz="2000" b="1" dirty="0" err="1"/>
              <a:t>SoA</a:t>
            </a:r>
            <a:r>
              <a:rPr lang="en-US" sz="2000" dirty="0"/>
              <a:t> architecture to enable coalesced memory access:</a:t>
            </a:r>
          </a:p>
          <a:p>
            <a:pPr marL="914400" lvl="1" indent="-457200">
              <a:spcAft>
                <a:spcPts val="1200"/>
              </a:spcAft>
              <a:buFont typeface="Courier New" panose="02070309020205020404" pitchFamily="49" charset="0"/>
              <a:buChar char="o"/>
            </a:pPr>
            <a:r>
              <a:rPr lang="en-US" sz="2000" dirty="0" err="1"/>
              <a:t>SoA</a:t>
            </a:r>
            <a:r>
              <a:rPr lang="en-US" sz="2000" dirty="0"/>
              <a:t> architecture turns out to be more cache-friendly, enhancing spatial and temporal locality of data.</a:t>
            </a:r>
          </a:p>
          <a:p>
            <a:pPr marL="914400" lvl="1" indent="-457200">
              <a:spcAft>
                <a:spcPts val="1200"/>
              </a:spcAft>
              <a:buFont typeface="Courier New" panose="02070309020205020404" pitchFamily="49" charset="0"/>
              <a:buChar char="o"/>
            </a:pPr>
            <a:r>
              <a:rPr lang="en-US" sz="2000" dirty="0"/>
              <a:t>In fact, during a read of an element, some following values are also loaded into the cache due to </a:t>
            </a:r>
            <a:r>
              <a:rPr lang="en-US" sz="2000" b="1" dirty="0"/>
              <a:t>memory burst</a:t>
            </a:r>
            <a:r>
              <a:rPr lang="en-US" sz="2000" dirty="0"/>
              <a:t>.</a:t>
            </a:r>
          </a:p>
          <a:p>
            <a:pPr marL="914400" lvl="1" indent="-457200">
              <a:spcAft>
                <a:spcPts val="1200"/>
              </a:spcAft>
              <a:buFont typeface="Courier New" panose="02070309020205020404" pitchFamily="49" charset="0"/>
              <a:buChar char="o"/>
            </a:pPr>
            <a:r>
              <a:rPr lang="en-US" sz="2000" dirty="0"/>
              <a:t>This </a:t>
            </a:r>
            <a:r>
              <a:rPr lang="it-IT" sz="2000" dirty="0" err="1"/>
              <a:t>allow</a:t>
            </a:r>
            <a:r>
              <a:rPr lang="it-IT" sz="2000" dirty="0"/>
              <a:t> consecutive </a:t>
            </a:r>
            <a:r>
              <a:rPr lang="en-US" sz="2000" dirty="0"/>
              <a:t>threads to access consecutive memory addresses, ensuring </a:t>
            </a:r>
            <a:r>
              <a:rPr lang="it-IT" sz="2000" b="1" dirty="0" err="1"/>
              <a:t>coalesced</a:t>
            </a:r>
            <a:r>
              <a:rPr lang="it-IT" sz="2000" b="1" dirty="0"/>
              <a:t> </a:t>
            </a:r>
            <a:r>
              <a:rPr lang="it-IT" sz="2000" b="1" dirty="0" err="1"/>
              <a:t>memory</a:t>
            </a:r>
            <a:r>
              <a:rPr lang="it-IT" sz="2000" b="1" dirty="0"/>
              <a:t> access</a:t>
            </a:r>
            <a:r>
              <a:rPr lang="it-IT" sz="2000" dirty="0"/>
              <a:t>.</a:t>
            </a:r>
            <a:endParaRPr lang="en-US" sz="2000" b="0" i="0" u="none" strike="noStrike" baseline="0" dirty="0"/>
          </a:p>
        </p:txBody>
      </p:sp>
      <p:pic>
        <p:nvPicPr>
          <p:cNvPr id="5" name="Immagine 4">
            <a:extLst>
              <a:ext uri="{FF2B5EF4-FFF2-40B4-BE49-F238E27FC236}">
                <a16:creationId xmlns:a16="http://schemas.microsoft.com/office/drawing/2014/main" id="{44B07157-AE25-4593-8034-34EBEC6EE933}"/>
              </a:ext>
            </a:extLst>
          </p:cNvPr>
          <p:cNvPicPr>
            <a:picLocks noChangeAspect="1"/>
          </p:cNvPicPr>
          <p:nvPr/>
        </p:nvPicPr>
        <p:blipFill>
          <a:blip r:embed="rId5"/>
          <a:stretch>
            <a:fillRect/>
          </a:stretch>
        </p:blipFill>
        <p:spPr>
          <a:xfrm>
            <a:off x="1397994" y="862128"/>
            <a:ext cx="6348010" cy="815411"/>
          </a:xfrm>
          <a:prstGeom prst="rect">
            <a:avLst/>
          </a:prstGeom>
        </p:spPr>
      </p:pic>
    </p:spTree>
    <p:extLst>
      <p:ext uri="{BB962C8B-B14F-4D97-AF65-F5344CB8AC3E}">
        <p14:creationId xmlns:p14="http://schemas.microsoft.com/office/powerpoint/2010/main" val="119635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13</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7" y="1235104"/>
            <a:ext cx="4363474" cy="486287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a:t>Different</a:t>
            </a:r>
            <a:r>
              <a:rPr lang="en-US" sz="2000" b="0" i="0" u="none" strike="noStrike" dirty="0"/>
              <a:t> level of device memory:</a:t>
            </a:r>
          </a:p>
          <a:p>
            <a:pPr marL="914400" lvl="1" indent="-457200">
              <a:spcAft>
                <a:spcPts val="1200"/>
              </a:spcAft>
              <a:buFont typeface="Courier New" panose="02070309020205020404" pitchFamily="49" charset="0"/>
              <a:buChar char="o"/>
            </a:pPr>
            <a:r>
              <a:rPr lang="en-US" sz="2000" b="1" baseline="0" dirty="0"/>
              <a:t>Global</a:t>
            </a:r>
            <a:r>
              <a:rPr lang="en-US" sz="2000" b="1" dirty="0"/>
              <a:t> memory</a:t>
            </a:r>
            <a:r>
              <a:rPr lang="en-US" sz="2000" dirty="0"/>
              <a:t>: is the main and slowest memory in the device. Is shared among all blocks </a:t>
            </a:r>
            <a:r>
              <a:rPr lang="it-IT" sz="2000" dirty="0"/>
              <a:t>in the </a:t>
            </a:r>
            <a:r>
              <a:rPr lang="it-IT" sz="2000" dirty="0" err="1"/>
              <a:t>grid</a:t>
            </a:r>
            <a:r>
              <a:rPr lang="it-IT" sz="2000" dirty="0"/>
              <a:t>.</a:t>
            </a:r>
          </a:p>
          <a:p>
            <a:pPr marL="914400" lvl="1" indent="-457200">
              <a:spcAft>
                <a:spcPts val="1200"/>
              </a:spcAft>
              <a:buFont typeface="Courier New" panose="02070309020205020404" pitchFamily="49" charset="0"/>
              <a:buChar char="o"/>
            </a:pPr>
            <a:r>
              <a:rPr lang="en-US" sz="2000" b="1" dirty="0"/>
              <a:t>Constant memory</a:t>
            </a:r>
            <a:r>
              <a:rPr lang="en-US" sz="2000" dirty="0"/>
              <a:t>: is a small and fast memory that can be used to store variables that will not be changed during processing. Is shared among all blocks in the grid.</a:t>
            </a:r>
          </a:p>
          <a:p>
            <a:pPr marL="914400" lvl="1" indent="-457200">
              <a:spcAft>
                <a:spcPts val="1200"/>
              </a:spcAft>
              <a:buFont typeface="Courier New" panose="02070309020205020404" pitchFamily="49" charset="0"/>
              <a:buChar char="o"/>
            </a:pPr>
            <a:r>
              <a:rPr lang="en-US" sz="2000" b="1" dirty="0"/>
              <a:t>Shared memory</a:t>
            </a:r>
            <a:r>
              <a:rPr lang="en-US" sz="2000" dirty="0"/>
              <a:t>: is a small and low-latency memory, shared among all threads in a block.</a:t>
            </a:r>
            <a:endParaRPr lang="en-US" sz="2000" b="0" i="0" u="none" strike="noStrike" baseline="0" dirty="0"/>
          </a:p>
        </p:txBody>
      </p:sp>
      <p:pic>
        <p:nvPicPr>
          <p:cNvPr id="4" name="Immagine 3">
            <a:extLst>
              <a:ext uri="{FF2B5EF4-FFF2-40B4-BE49-F238E27FC236}">
                <a16:creationId xmlns:a16="http://schemas.microsoft.com/office/drawing/2014/main" id="{B7BB00E2-9672-4A84-B01C-76BF760F5458}"/>
              </a:ext>
            </a:extLst>
          </p:cNvPr>
          <p:cNvPicPr>
            <a:picLocks noChangeAspect="1"/>
          </p:cNvPicPr>
          <p:nvPr/>
        </p:nvPicPr>
        <p:blipFill>
          <a:blip r:embed="rId4"/>
          <a:stretch>
            <a:fillRect/>
          </a:stretch>
        </p:blipFill>
        <p:spPr>
          <a:xfrm>
            <a:off x="5421658" y="1673466"/>
            <a:ext cx="3402281" cy="3986147"/>
          </a:xfrm>
          <a:prstGeom prst="rect">
            <a:avLst/>
          </a:prstGeom>
        </p:spPr>
      </p:pic>
    </p:spTree>
    <p:extLst>
      <p:ext uri="{BB962C8B-B14F-4D97-AF65-F5344CB8AC3E}">
        <p14:creationId xmlns:p14="http://schemas.microsoft.com/office/powerpoint/2010/main" val="366017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14</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7" y="1410468"/>
            <a:ext cx="8138446" cy="424731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Allocate the correct amount of memory in the device to store the data needed for thread processing:</a:t>
            </a:r>
          </a:p>
          <a:p>
            <a:pPr marL="914400" lvl="1" indent="-457200">
              <a:spcAft>
                <a:spcPts val="1200"/>
              </a:spcAft>
              <a:buFont typeface="Courier New" panose="02070309020205020404" pitchFamily="49" charset="0"/>
              <a:buChar char="o"/>
            </a:pPr>
            <a:r>
              <a:rPr lang="en-US" sz="2000" b="0" i="0" u="none" strike="noStrike" baseline="0" dirty="0" err="1"/>
              <a:t>cudaMalloc</a:t>
            </a:r>
            <a:r>
              <a:rPr lang="en-US" sz="2000" b="0" i="0" u="none" strike="noStrike" baseline="0" dirty="0"/>
              <a:t>.</a:t>
            </a:r>
            <a:endParaRPr lang="en-US" sz="2000" dirty="0"/>
          </a:p>
          <a:p>
            <a:pPr marL="457200" indent="-457200">
              <a:spcAft>
                <a:spcPts val="1200"/>
              </a:spcAft>
              <a:buFont typeface="Arial" panose="020B0604020202020204" pitchFamily="34" charset="0"/>
              <a:buChar char="•"/>
            </a:pPr>
            <a:r>
              <a:rPr lang="en-US" sz="2000" dirty="0"/>
              <a:t>Data transfer from the host to the device:</a:t>
            </a:r>
          </a:p>
          <a:p>
            <a:pPr marL="914400" lvl="1" indent="-457200">
              <a:spcAft>
                <a:spcPts val="1200"/>
              </a:spcAft>
              <a:buFont typeface="Courier New" panose="02070309020205020404" pitchFamily="49" charset="0"/>
              <a:buChar char="o"/>
            </a:pPr>
            <a:r>
              <a:rPr lang="en-US" sz="2000" b="0" i="0" u="none" strike="noStrike" baseline="0" dirty="0" err="1"/>
              <a:t>cudaMemCpy</a:t>
            </a:r>
            <a:r>
              <a:rPr lang="en-US" sz="2000" b="0" i="0" u="none" strike="noStrike" baseline="0" dirty="0"/>
              <a:t> (in </a:t>
            </a:r>
            <a:r>
              <a:rPr lang="it-IT" sz="2000" dirty="0" err="1"/>
              <a:t>cudaMemcpyHostToDevice</a:t>
            </a:r>
            <a:r>
              <a:rPr lang="it-IT" sz="2000" dirty="0"/>
              <a:t>).</a:t>
            </a:r>
          </a:p>
          <a:p>
            <a:pPr marL="914400" lvl="1" indent="-457200">
              <a:spcAft>
                <a:spcPts val="1200"/>
              </a:spcAft>
              <a:buFont typeface="Courier New" panose="02070309020205020404" pitchFamily="49" charset="0"/>
              <a:buChar char="o"/>
            </a:pPr>
            <a:r>
              <a:rPr lang="it-IT" sz="2000" dirty="0" err="1"/>
              <a:t>cudaMemcpyToSymbol</a:t>
            </a:r>
            <a:r>
              <a:rPr lang="it-IT" sz="2000" dirty="0"/>
              <a:t> </a:t>
            </a:r>
            <a:r>
              <a:rPr lang="en-US" sz="2000" dirty="0"/>
              <a:t>(in </a:t>
            </a:r>
            <a:r>
              <a:rPr lang="it-IT" sz="2000" dirty="0" err="1"/>
              <a:t>cudaMemcpyHostToDevice</a:t>
            </a:r>
            <a:r>
              <a:rPr lang="it-IT" sz="2000" dirty="0"/>
              <a:t>).</a:t>
            </a:r>
          </a:p>
          <a:p>
            <a:pPr marL="457200" indent="-457200">
              <a:spcAft>
                <a:spcPts val="1200"/>
              </a:spcAft>
              <a:buFont typeface="Arial" panose="020B0604020202020204" pitchFamily="34" charset="0"/>
              <a:buChar char="•"/>
            </a:pPr>
            <a:r>
              <a:rPr lang="en-US" sz="2000" dirty="0"/>
              <a:t>Execute the kernel by defining the correct number of threads per block and blocks per grid.</a:t>
            </a:r>
          </a:p>
          <a:p>
            <a:pPr marL="457200" indent="-457200">
              <a:spcAft>
                <a:spcPts val="1200"/>
              </a:spcAft>
              <a:buFont typeface="Arial" panose="020B0604020202020204" pitchFamily="34" charset="0"/>
              <a:buChar char="•"/>
            </a:pPr>
            <a:r>
              <a:rPr lang="en-US" sz="2000" dirty="0"/>
              <a:t>Data transfer from the device to the host:</a:t>
            </a:r>
          </a:p>
          <a:p>
            <a:pPr marL="914400" lvl="1" indent="-457200">
              <a:spcAft>
                <a:spcPts val="1200"/>
              </a:spcAft>
              <a:buFont typeface="Courier New" panose="02070309020205020404" pitchFamily="49" charset="0"/>
              <a:buChar char="o"/>
            </a:pPr>
            <a:r>
              <a:rPr lang="en-US" sz="2000" dirty="0" err="1"/>
              <a:t>cudaMemCpy</a:t>
            </a:r>
            <a:r>
              <a:rPr lang="en-US" sz="2000" dirty="0"/>
              <a:t> (in </a:t>
            </a:r>
            <a:r>
              <a:rPr lang="it-IT" sz="2000" dirty="0" err="1"/>
              <a:t>cudaMemcpyDeviceToHost</a:t>
            </a:r>
            <a:r>
              <a:rPr lang="it-IT" sz="2000" dirty="0"/>
              <a:t>).</a:t>
            </a:r>
          </a:p>
        </p:txBody>
      </p:sp>
    </p:spTree>
    <p:extLst>
      <p:ext uri="{BB962C8B-B14F-4D97-AF65-F5344CB8AC3E}">
        <p14:creationId xmlns:p14="http://schemas.microsoft.com/office/powerpoint/2010/main" val="416685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92849" y="1247838"/>
            <a:ext cx="7558301" cy="5586145"/>
          </a:xfrm>
          <a:prstGeom prst="rect">
            <a:avLst/>
          </a:prstGeom>
          <a:noFill/>
        </p:spPr>
        <p:txBody>
          <a:bodyPr wrap="square">
            <a:spAutoFit/>
          </a:bodyPr>
          <a:lstStyle/>
          <a:p>
            <a:r>
              <a:rPr lang="it-IT" sz="1050" b="0" dirty="0">
                <a:solidFill>
                  <a:srgbClr val="BD63C5"/>
                </a:solidFill>
                <a:effectLst/>
                <a:latin typeface="Consolas" panose="020B0609020204030204" pitchFamily="49" charset="0"/>
              </a:rPr>
              <a:t>__global__</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void</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convolution_kernel_global</a:t>
            </a:r>
            <a:r>
              <a:rPr lang="it-IT" sz="1050" b="0" dirty="0">
                <a:solidFill>
                  <a:srgbClr val="000000"/>
                </a:solidFill>
                <a:effectLst/>
                <a:latin typeface="Consolas" panose="020B0609020204030204" pitchFamily="49" charset="0"/>
              </a:rPr>
              <a:t>(</a:t>
            </a:r>
            <a:r>
              <a:rPr lang="it-IT" sz="1050" b="0" dirty="0">
                <a:solidFill>
                  <a:srgbClr val="2B91AF"/>
                </a:solidFill>
                <a:effectLst/>
                <a:latin typeface="Consolas" panose="020B0609020204030204" pitchFamily="49" charset="0"/>
              </a:rPr>
              <a:t>uint8_t</a:t>
            </a:r>
            <a:r>
              <a:rPr lang="it-IT" sz="1050" b="0" dirty="0">
                <a:solidFill>
                  <a:srgbClr val="0000FF"/>
                </a:solidFill>
                <a:effectLst/>
                <a:latin typeface="Consolas" panose="020B0609020204030204" pitchFamily="49" charset="0"/>
              </a:rPr>
              <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d_input</a:t>
            </a:r>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d_kernel</a:t>
            </a:r>
            <a:r>
              <a:rPr lang="it-IT" sz="1050" b="0" dirty="0">
                <a:solidFill>
                  <a:srgbClr val="000000"/>
                </a:solidFill>
                <a:effectLst/>
                <a:latin typeface="Consolas" panose="020B0609020204030204" pitchFamily="49" charset="0"/>
              </a:rPr>
              <a:t>, </a:t>
            </a:r>
            <a:r>
              <a:rPr lang="it-IT" sz="1050" b="0" dirty="0">
                <a:solidFill>
                  <a:srgbClr val="2B91AF"/>
                </a:solidFill>
                <a:effectLst/>
                <a:latin typeface="Consolas" panose="020B0609020204030204" pitchFamily="49" charset="0"/>
              </a:rPr>
              <a:t>uint8_t</a:t>
            </a:r>
            <a:r>
              <a:rPr lang="it-IT" sz="1050" b="0" dirty="0">
                <a:solidFill>
                  <a:srgbClr val="0000FF"/>
                </a:solidFill>
                <a:effectLst/>
                <a:latin typeface="Consolas" panose="020B0609020204030204" pitchFamily="49" charset="0"/>
              </a:rPr>
              <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d_output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padding_width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padding_height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bool</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a:t>
            </a:r>
          </a:p>
          <a:p>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Calculate</a:t>
            </a:r>
            <a:r>
              <a:rPr lang="it-IT" sz="1050" b="0" dirty="0">
                <a:solidFill>
                  <a:srgbClr val="008000"/>
                </a:solidFill>
                <a:effectLst/>
                <a:latin typeface="Consolas" panose="020B0609020204030204" pitchFamily="49" charset="0"/>
              </a:rPr>
              <a:t> the global index in the output image.</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x = </a:t>
            </a:r>
            <a:r>
              <a:rPr lang="it-IT" sz="1050" b="0" dirty="0" err="1">
                <a:solidFill>
                  <a:srgbClr val="000000"/>
                </a:solidFill>
                <a:effectLst/>
                <a:latin typeface="Consolas" panose="020B0609020204030204" pitchFamily="49" charset="0"/>
              </a:rPr>
              <a:t>blockIdx.x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blockDim.x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threadIdx.x</a:t>
            </a:r>
            <a:r>
              <a:rPr lang="it-IT" sz="1050" b="0" dirty="0">
                <a:solidFill>
                  <a:srgbClr val="000000"/>
                </a:solidFill>
                <a:effectLst/>
                <a:latin typeface="Consolas" panose="020B0609020204030204" pitchFamily="49" charset="0"/>
              </a:rPr>
              <a:t>;</a:t>
            </a: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Column</a:t>
            </a:r>
            <a:r>
              <a:rPr lang="it-IT" sz="1050" b="0" dirty="0">
                <a:solidFill>
                  <a:srgbClr val="008000"/>
                </a:solidFill>
                <a:effectLst/>
                <a:latin typeface="Consolas" panose="020B0609020204030204" pitchFamily="49" charset="0"/>
              </a:rPr>
              <a:t> index.</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y = </a:t>
            </a:r>
            <a:r>
              <a:rPr lang="it-IT" sz="1050" b="0" dirty="0" err="1">
                <a:solidFill>
                  <a:srgbClr val="000000"/>
                </a:solidFill>
                <a:effectLst/>
                <a:latin typeface="Consolas" panose="020B0609020204030204" pitchFamily="49" charset="0"/>
              </a:rPr>
              <a:t>blockIdx.y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blockDim.y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threadIdx.y</a:t>
            </a:r>
            <a:r>
              <a:rPr lang="it-IT" sz="1050" b="0" dirty="0">
                <a:solidFill>
                  <a:srgbClr val="000000"/>
                </a:solidFill>
                <a:effectLst/>
                <a:latin typeface="Consolas" panose="020B0609020204030204" pitchFamily="49" charset="0"/>
              </a:rPr>
              <a:t>;</a:t>
            </a: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Row</a:t>
            </a:r>
            <a:r>
              <a:rPr lang="it-IT" sz="1050" b="0" dirty="0">
                <a:solidFill>
                  <a:srgbClr val="008000"/>
                </a:solidFill>
                <a:effectLst/>
                <a:latin typeface="Consolas" panose="020B0609020204030204" pitchFamily="49" charset="0"/>
              </a:rPr>
              <a:t> index.</a:t>
            </a:r>
            <a:endParaRPr lang="it-IT" sz="1050" b="0" dirty="0">
              <a:solidFill>
                <a:srgbClr val="000000"/>
              </a:solidFill>
              <a:effectLst/>
              <a:latin typeface="Consolas" panose="020B0609020204030204" pitchFamily="49" charset="0"/>
            </a:endParaRP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Check </a:t>
            </a:r>
            <a:r>
              <a:rPr lang="it-IT" sz="1050" b="0" dirty="0" err="1">
                <a:solidFill>
                  <a:srgbClr val="008000"/>
                </a:solidFill>
                <a:effectLst/>
                <a:latin typeface="Consolas" panose="020B0609020204030204" pitchFamily="49" charset="0"/>
              </a:rPr>
              <a:t>if</a:t>
            </a:r>
            <a:r>
              <a:rPr lang="it-IT" sz="1050" b="0" dirty="0">
                <a:solidFill>
                  <a:srgbClr val="008000"/>
                </a:solidFill>
                <a:effectLst/>
                <a:latin typeface="Consolas" panose="020B0609020204030204" pitchFamily="49" charset="0"/>
              </a:rPr>
              <a:t> the </a:t>
            </a:r>
            <a:r>
              <a:rPr lang="it-IT" sz="1050" b="0" dirty="0" err="1">
                <a:solidFill>
                  <a:srgbClr val="008000"/>
                </a:solidFill>
                <a:effectLst/>
                <a:latin typeface="Consolas" panose="020B0609020204030204" pitchFamily="49" charset="0"/>
              </a:rPr>
              <a:t>thread</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is</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within</a:t>
            </a:r>
            <a:r>
              <a:rPr lang="it-IT" sz="1050" b="0" dirty="0">
                <a:solidFill>
                  <a:srgbClr val="008000"/>
                </a:solidFill>
                <a:effectLst/>
                <a:latin typeface="Consolas" panose="020B0609020204030204" pitchFamily="49" charset="0"/>
              </a:rPr>
              <a:t> the image bounds.</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if</a:t>
            </a:r>
            <a:r>
              <a:rPr lang="it-IT" sz="1050" b="0" dirty="0">
                <a:solidFill>
                  <a:srgbClr val="000000"/>
                </a:solidFill>
                <a:effectLst/>
                <a:latin typeface="Consolas" panose="020B0609020204030204" pitchFamily="49" charset="0"/>
              </a:rPr>
              <a:t>(x &lt;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&amp;&amp; y &lt;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p>
          <a:p>
            <a:r>
              <a:rPr lang="it-IT" sz="1050" b="0" dirty="0">
                <a:solidFill>
                  <a:srgbClr val="008000"/>
                </a:solidFill>
                <a:effectLst/>
                <a:latin typeface="Consolas" panose="020B0609020204030204" pitchFamily="49" charset="0"/>
              </a:rPr>
              <a:t>            //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for the </a:t>
            </a:r>
            <a:r>
              <a:rPr lang="it-IT" sz="1050" b="0" dirty="0" err="1">
                <a:solidFill>
                  <a:srgbClr val="008000"/>
                </a:solidFill>
                <a:effectLst/>
                <a:latin typeface="Consolas" panose="020B0609020204030204" pitchFamily="49" charset="0"/>
              </a:rPr>
              <a:t>current</a:t>
            </a:r>
            <a:r>
              <a:rPr lang="it-IT" sz="1050" b="0" dirty="0">
                <a:solidFill>
                  <a:srgbClr val="008000"/>
                </a:solidFill>
                <a:effectLst/>
                <a:latin typeface="Consolas" panose="020B0609020204030204" pitchFamily="49" charset="0"/>
              </a:rPr>
              <a:t> pixel.</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0.0f</a:t>
            </a:r>
            <a:r>
              <a:rPr lang="it-IT" sz="1050" b="0" dirty="0">
                <a:solidFill>
                  <a:srgbClr val="000000"/>
                </a:solidFill>
                <a:effectLst/>
                <a:latin typeface="Consolas" panose="020B0609020204030204" pitchFamily="49" charset="0"/>
              </a:rPr>
              <a:t>;</a:t>
            </a: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Iterate over the kernel.</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a:t>
            </a:r>
          </a:p>
          <a:p>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Get</a:t>
            </a:r>
            <a:r>
              <a:rPr lang="it-IT" sz="1050" b="0" dirty="0">
                <a:solidFill>
                  <a:srgbClr val="008000"/>
                </a:solidFill>
                <a:effectLst/>
                <a:latin typeface="Consolas" panose="020B0609020204030204" pitchFamily="49" charset="0"/>
              </a:rPr>
              <a:t> the pixel index to be </a:t>
            </a:r>
            <a:r>
              <a:rPr lang="it-IT" sz="1050" b="0" dirty="0" err="1">
                <a:solidFill>
                  <a:srgbClr val="008000"/>
                </a:solidFill>
                <a:effectLst/>
                <a:latin typeface="Consolas" panose="020B0609020204030204" pitchFamily="49" charset="0"/>
              </a:rPr>
              <a:t>convolved</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col = x +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floor</a:t>
            </a:r>
            <a:r>
              <a:rPr lang="it-IT" sz="1050" b="0" dirty="0">
                <a:solidFill>
                  <a:srgbClr val="000000"/>
                </a:solidFill>
                <a:effectLst/>
                <a:latin typeface="Consolas" panose="020B0609020204030204" pitchFamily="49" charset="0"/>
              </a:rPr>
              <a:t>((</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2</a:t>
            </a:r>
            <a:r>
              <a:rPr lang="it-IT" sz="1050" b="0" dirty="0">
                <a:solidFill>
                  <a:srgbClr val="000000"/>
                </a:solidFill>
                <a:effectLst/>
                <a:latin typeface="Consolas" panose="020B0609020204030204" pitchFamily="49" charset="0"/>
              </a:rPr>
              <a:t>) + </a:t>
            </a:r>
            <a:r>
              <a:rPr lang="it-IT" sz="1050" b="0" dirty="0" err="1">
                <a:solidFill>
                  <a:srgbClr val="808080"/>
                </a:solidFill>
                <a:effectLst/>
                <a:latin typeface="Consolas" panose="020B0609020204030204" pitchFamily="49" charset="0"/>
              </a:rPr>
              <a:t>padding_width</a:t>
            </a:r>
            <a:r>
              <a:rPr lang="it-IT" sz="1050" b="0" dirty="0">
                <a:solidFill>
                  <a:srgbClr val="000000"/>
                </a:solidFill>
                <a:effectLst/>
                <a:latin typeface="Consolas" panose="020B0609020204030204" pitchFamily="49" charset="0"/>
              </a:rPr>
              <a:t>;</a:t>
            </a:r>
            <a:endParaRPr lang="it-IT" sz="1050" dirty="0">
              <a:solidFill>
                <a:srgbClr val="008000"/>
              </a:solidFill>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row</a:t>
            </a:r>
            <a:r>
              <a:rPr lang="it-IT" sz="1050" b="0" dirty="0">
                <a:solidFill>
                  <a:srgbClr val="000000"/>
                </a:solidFill>
                <a:effectLst/>
                <a:latin typeface="Consolas" panose="020B0609020204030204" pitchFamily="49" charset="0"/>
              </a:rPr>
              <a:t> = y +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floor</a:t>
            </a:r>
            <a:r>
              <a:rPr lang="it-IT" sz="1050" b="0" dirty="0">
                <a:solidFill>
                  <a:srgbClr val="000000"/>
                </a:solidFill>
                <a:effectLst/>
                <a:latin typeface="Consolas" panose="020B0609020204030204" pitchFamily="49" charset="0"/>
              </a:rPr>
              <a:t>((</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2</a:t>
            </a:r>
            <a:r>
              <a:rPr lang="it-IT" sz="1050" b="0" dirty="0">
                <a:solidFill>
                  <a:srgbClr val="000000"/>
                </a:solidFill>
                <a:effectLst/>
                <a:latin typeface="Consolas" panose="020B0609020204030204" pitchFamily="49" charset="0"/>
              </a:rPr>
              <a:t>) + </a:t>
            </a:r>
            <a:r>
              <a:rPr lang="it-IT" sz="1050" b="0" dirty="0" err="1">
                <a:solidFill>
                  <a:srgbClr val="808080"/>
                </a:solidFill>
                <a:effectLst/>
                <a:latin typeface="Consolas" panose="020B0609020204030204" pitchFamily="49" charset="0"/>
              </a:rPr>
              <a:t>padding_height</a:t>
            </a:r>
            <a:r>
              <a:rPr lang="it-IT" sz="1050" b="0" dirty="0">
                <a:solidFill>
                  <a:srgbClr val="000000"/>
                </a:solidFill>
                <a:effectLst/>
                <a:latin typeface="Consolas" panose="020B0609020204030204" pitchFamily="49" charset="0"/>
              </a:rPr>
              <a:t>;</a:t>
            </a:r>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Add</a:t>
            </a:r>
            <a:r>
              <a:rPr lang="it-IT" sz="1050" b="0" dirty="0">
                <a:solidFill>
                  <a:srgbClr val="008000"/>
                </a:solidFill>
                <a:effectLst/>
                <a:latin typeface="Consolas" panose="020B0609020204030204" pitchFamily="49" charset="0"/>
              </a:rPr>
              <a:t> the </a:t>
            </a:r>
            <a:r>
              <a:rPr lang="it-IT" sz="1050" b="0" dirty="0" err="1">
                <a:solidFill>
                  <a:srgbClr val="008000"/>
                </a:solidFill>
                <a:effectLst/>
                <a:latin typeface="Consolas" panose="020B0609020204030204" pitchFamily="49" charset="0"/>
              </a:rPr>
              <a:t>convolution</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to the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get_pixel_value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d_input</a:t>
            </a:r>
            <a:r>
              <a:rPr lang="it-IT" sz="1050" b="0" dirty="0">
                <a:solidFill>
                  <a:srgbClr val="000000"/>
                </a:solidFill>
                <a:effectLst/>
                <a:latin typeface="Consolas" panose="020B0609020204030204" pitchFamily="49" charset="0"/>
              </a:rPr>
              <a:t>, col, </a:t>
            </a:r>
            <a:r>
              <a:rPr lang="it-IT" sz="1050" b="0" dirty="0" err="1">
                <a:solidFill>
                  <a:srgbClr val="000000"/>
                </a:solidFill>
                <a:effectLst/>
                <a:latin typeface="Consolas" panose="020B0609020204030204" pitchFamily="49" charset="0"/>
              </a:rPr>
              <a:t>row</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padded_width</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padded_height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get_kernel_value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d_kernel</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Store the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in global </a:t>
            </a:r>
            <a:r>
              <a:rPr lang="it-IT" sz="1050" b="0" dirty="0" err="1">
                <a:solidFill>
                  <a:srgbClr val="008000"/>
                </a:solidFill>
                <a:effectLst/>
                <a:latin typeface="Consolas" panose="020B0609020204030204" pitchFamily="49" charset="0"/>
              </a:rPr>
              <a:t>memory</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set_pixel_value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d_output</a:t>
            </a:r>
            <a:r>
              <a:rPr lang="it-IT" sz="1050" b="0" dirty="0">
                <a:solidFill>
                  <a:srgbClr val="000000"/>
                </a:solidFill>
                <a:effectLst/>
                <a:latin typeface="Consolas" panose="020B0609020204030204" pitchFamily="49" charset="0"/>
              </a:rPr>
              <a:t>, x, y,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a:t>
            </a:r>
          </a:p>
          <a:p>
            <a:r>
              <a:rPr lang="it-IT" sz="1050" dirty="0">
                <a:solidFill>
                  <a:srgbClr val="000000"/>
                </a:solidFill>
                <a:latin typeface="Consolas" panose="020B0609020204030204" pitchFamily="49" charset="0"/>
              </a:rPr>
              <a:t>			</a:t>
            </a:r>
            <a:r>
              <a:rPr lang="it-IT" sz="1050" b="0" dirty="0">
                <a:solidFill>
                  <a:srgbClr val="000000"/>
                </a:solidFill>
                <a:effectLst/>
                <a:latin typeface="Consolas" panose="020B0609020204030204" pitchFamily="49" charset="0"/>
              </a:rPr>
              <a:t>(</a:t>
            </a:r>
            <a:r>
              <a:rPr lang="it-IT" sz="1050" b="0" dirty="0">
                <a:solidFill>
                  <a:srgbClr val="2B91AF"/>
                </a:solidFill>
                <a:effectLst/>
                <a:latin typeface="Consolas" panose="020B0609020204030204" pitchFamily="49" charset="0"/>
              </a:rPr>
              <a:t>uint8_t</a:t>
            </a:r>
            <a:r>
              <a:rPr lang="it-IT" sz="1050" b="0" dirty="0">
                <a:solidFill>
                  <a:srgbClr val="000000"/>
                </a:solidFill>
                <a:effectLst/>
                <a:latin typeface="Consolas" panose="020B0609020204030204" pitchFamily="49" charset="0"/>
              </a:rPr>
              <a:t>)</a:t>
            </a:r>
            <a:r>
              <a:rPr lang="it-IT" sz="1050" b="0" dirty="0" err="1">
                <a:solidFill>
                  <a:srgbClr val="BD63C5"/>
                </a:solidFill>
                <a:effectLst/>
                <a:latin typeface="Consolas" panose="020B0609020204030204" pitchFamily="49" charset="0"/>
              </a:rPr>
              <a:t>clamp</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0.0f</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a:t>
            </a:r>
            <a:r>
              <a:rPr lang="it-IT" sz="1050" b="0" dirty="0">
                <a:solidFill>
                  <a:srgbClr val="098658"/>
                </a:solidFill>
                <a:effectLst/>
                <a:latin typeface="Consolas" panose="020B0609020204030204" pitchFamily="49" charset="0"/>
              </a:rPr>
              <a:t>255.0f</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a:t>
            </a:r>
          </a:p>
        </p:txBody>
      </p:sp>
      <p:sp>
        <p:nvSpPr>
          <p:cNvPr id="14" name="CasellaDiTesto 13">
            <a:extLst>
              <a:ext uri="{FF2B5EF4-FFF2-40B4-BE49-F238E27FC236}">
                <a16:creationId xmlns:a16="http://schemas.microsoft.com/office/drawing/2014/main" id="{A6EE57A8-B5BA-46C6-820C-F5D4F60F2C23}"/>
              </a:ext>
            </a:extLst>
          </p:cNvPr>
          <p:cNvSpPr txBox="1"/>
          <p:nvPr/>
        </p:nvSpPr>
        <p:spPr>
          <a:xfrm>
            <a:off x="472966" y="772890"/>
            <a:ext cx="8534400"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a:t>Global </a:t>
            </a:r>
            <a:r>
              <a:rPr lang="it-IT" sz="2000" b="0" i="0" u="none" strike="noStrike" baseline="0" dirty="0" err="1"/>
              <a:t>memory</a:t>
            </a:r>
            <a:r>
              <a:rPr lang="it-IT" sz="2000" b="0" i="0" u="none" strike="noStrike" dirty="0"/>
              <a:t> kernel (one </a:t>
            </a:r>
            <a:r>
              <a:rPr lang="it-IT" sz="2000" b="0" i="0" u="none" strike="noStrike" dirty="0" err="1"/>
              <a:t>thread</a:t>
            </a:r>
            <a:r>
              <a:rPr lang="it-IT" sz="2000" b="0" i="0" u="none" strike="noStrike" dirty="0"/>
              <a:t> compute </a:t>
            </a:r>
            <a:r>
              <a:rPr lang="it-IT" sz="2000" b="0" i="0" u="none" strike="noStrike" dirty="0" err="1"/>
              <a:t>convolution</a:t>
            </a:r>
            <a:r>
              <a:rPr lang="it-IT" sz="2000" b="0" i="0" u="none" strike="noStrike" dirty="0"/>
              <a:t> with </a:t>
            </a:r>
            <a:r>
              <a:rPr lang="it-IT" sz="2000" b="0" i="0" u="none" strike="noStrike" dirty="0" err="1"/>
              <a:t>nearby</a:t>
            </a:r>
            <a:r>
              <a:rPr lang="it-IT" sz="2000" b="0" i="0" u="none" strike="noStrike" dirty="0"/>
              <a:t> pixel):</a:t>
            </a:r>
            <a:endParaRPr lang="en-US" sz="2000" b="0" i="0" u="none" strike="noStrike" baseline="0" dirty="0"/>
          </a:p>
        </p:txBody>
      </p:sp>
    </p:spTree>
    <p:extLst>
      <p:ext uri="{BB962C8B-B14F-4D97-AF65-F5344CB8AC3E}">
        <p14:creationId xmlns:p14="http://schemas.microsoft.com/office/powerpoint/2010/main" val="49587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Introduction</a:t>
            </a:r>
            <a:endParaRPr lang="it-IT" sz="2400" b="1" dirty="0">
              <a:solidFill>
                <a:schemeClr val="accent1">
                  <a:lumMod val="75000"/>
                </a:schemeClr>
              </a:solidFill>
              <a:latin typeface="Arial"/>
              <a:cs typeface="Arial"/>
            </a:endParaRPr>
          </a:p>
        </p:txBody>
      </p:sp>
      <mc:AlternateContent xmlns:mc="http://schemas.openxmlformats.org/markup-compatibility/2006" xmlns:a14="http://schemas.microsoft.com/office/drawing/2010/main">
        <mc:Choice Requires="a14">
          <p:sp>
            <p:nvSpPr>
              <p:cNvPr id="9" name="CasellaDiTesto 8"/>
              <p:cNvSpPr txBox="1"/>
              <p:nvPr/>
            </p:nvSpPr>
            <p:spPr>
              <a:xfrm>
                <a:off x="895512" y="1922911"/>
                <a:ext cx="7106377" cy="471302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An image is composed of pixels and each pixel consists of a primary colors combination.</a:t>
                </a:r>
              </a:p>
              <a:p>
                <a:pPr marL="457200" indent="-457200">
                  <a:spcAft>
                    <a:spcPts val="1200"/>
                  </a:spcAft>
                  <a:buFont typeface="Arial" panose="020B0604020202020204" pitchFamily="34" charset="0"/>
                  <a:buChar char="•"/>
                </a:pPr>
                <a:r>
                  <a:rPr lang="en-US" sz="2000" dirty="0"/>
                  <a:t>Kernels allow certain operations to be performed on images (blurring, edge detection, sharpening, </a:t>
                </a:r>
                <a:r>
                  <a:rPr lang="en-US" sz="2000" dirty="0" err="1"/>
                  <a:t>etc</a:t>
                </a:r>
                <a:r>
                  <a:rPr lang="en-US" sz="2000" dirty="0"/>
                  <a:t>…).</a:t>
                </a:r>
              </a:p>
              <a:p>
                <a:pPr marL="457200" indent="-457200">
                  <a:spcAft>
                    <a:spcPts val="1200"/>
                  </a:spcAft>
                  <a:buFont typeface="Arial" panose="020B0604020202020204" pitchFamily="34" charset="0"/>
                  <a:buChar char="•"/>
                </a:pPr>
                <a:r>
                  <a:rPr lang="en-US" sz="2000" dirty="0"/>
                  <a:t>A kernel is a small matrix representing a </a:t>
                </a:r>
                <a:r>
                  <a:rPr lang="en-US" sz="2000" b="1" dirty="0"/>
                  <a:t>function</a:t>
                </a:r>
                <a:r>
                  <a:rPr lang="en-US" sz="2000" dirty="0"/>
                  <a:t> to be applied to an original input image:</a:t>
                </a:r>
              </a:p>
              <a:p>
                <a:pPr marL="914400" lvl="1" indent="-457200">
                  <a:spcAft>
                    <a:spcPts val="1200"/>
                  </a:spcAft>
                  <a:buFont typeface="Courier New" panose="02070309020205020404" pitchFamily="49" charset="0"/>
                  <a:buChar char="o"/>
                </a:pPr>
                <a:r>
                  <a:rPr lang="en-US" sz="2000" dirty="0"/>
                  <a:t>Each pixel in the processed output image represents a function of nearby pixels in the input image.</a:t>
                </a:r>
              </a:p>
              <a:p>
                <a:pPr marL="457200" indent="-457200">
                  <a:spcAft>
                    <a:spcPts val="1200"/>
                  </a:spcAft>
                  <a:buFont typeface="Arial" panose="020B0604020202020204" pitchFamily="34" charset="0"/>
                  <a:buChar char="•"/>
                </a:pPr>
                <a:r>
                  <a:rPr lang="en-US" sz="2000" dirty="0"/>
                  <a:t>The operation we apply is known as </a:t>
                </a:r>
                <a:r>
                  <a:rPr lang="en-US" sz="2000" b="1" dirty="0"/>
                  <a:t>convolution</a:t>
                </a:r>
                <a:r>
                  <a:rPr lang="en-US" sz="2000" dirty="0"/>
                  <a:t>:</a:t>
                </a:r>
              </a:p>
              <a:p>
                <a:pPr>
                  <a:spcAft>
                    <a:spcPts val="1200"/>
                  </a:spcAft>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𝑔</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𝑥</m:t>
                          </m:r>
                          <m:r>
                            <a:rPr lang="it-IT" sz="2000" b="0" i="1" smtClean="0">
                              <a:latin typeface="Cambria Math" panose="02040503050406030204" pitchFamily="18" charset="0"/>
                            </a:rPr>
                            <m:t>,</m:t>
                          </m:r>
                          <m:r>
                            <a:rPr lang="it-IT" sz="2000" b="0" i="1" smtClean="0">
                              <a:latin typeface="Cambria Math" panose="02040503050406030204" pitchFamily="18" charset="0"/>
                            </a:rPr>
                            <m:t>𝑦</m:t>
                          </m:r>
                        </m:e>
                      </m:d>
                      <m:r>
                        <a:rPr lang="it-IT" sz="2000" b="0" i="1" smtClean="0">
                          <a:latin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𝜔</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𝑓</m:t>
                      </m:r>
                      <m:d>
                        <m:dPr>
                          <m:ctrlPr>
                            <a:rPr lang="it-IT" sz="2000" b="0" i="1" smtClean="0">
                              <a:latin typeface="Cambria Math" panose="02040503050406030204" pitchFamily="18" charset="0"/>
                              <a:ea typeface="Cambria Math" panose="02040503050406030204" pitchFamily="18" charset="0"/>
                            </a:rPr>
                          </m:ctrlPr>
                        </m:dPr>
                        <m:e>
                          <m:r>
                            <a:rPr lang="it-IT" sz="2000" b="0" i="1" smtClean="0">
                              <a:latin typeface="Cambria Math" panose="02040503050406030204" pitchFamily="18" charset="0"/>
                              <a:ea typeface="Cambria Math" panose="02040503050406030204" pitchFamily="18" charset="0"/>
                            </a:rPr>
                            <m:t>𝑥</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𝑦</m:t>
                          </m:r>
                        </m:e>
                      </m:d>
                      <m:r>
                        <a:rPr lang="it-IT" sz="2000" b="0" i="1" smtClean="0">
                          <a:latin typeface="Cambria Math" panose="02040503050406030204" pitchFamily="18" charset="0"/>
                          <a:ea typeface="Cambria Math" panose="02040503050406030204" pitchFamily="18" charset="0"/>
                        </a:rPr>
                        <m:t>=</m:t>
                      </m:r>
                      <m:nary>
                        <m:naryPr>
                          <m:chr m:val="∑"/>
                          <m:ctrlPr>
                            <a:rPr lang="it-IT" sz="2000" i="1">
                              <a:latin typeface="Cambria Math" panose="02040503050406030204" pitchFamily="18" charset="0"/>
                            </a:rPr>
                          </m:ctrlPr>
                        </m:naryPr>
                        <m:sub>
                          <m:r>
                            <m:rPr>
                              <m:brk m:alnAt="23"/>
                            </m:rPr>
                            <a:rPr lang="it-IT" sz="2000" i="1">
                              <a:latin typeface="Cambria Math" panose="02040503050406030204" pitchFamily="18" charset="0"/>
                            </a:rPr>
                            <m:t>𝑖</m:t>
                          </m:r>
                          <m:r>
                            <a:rPr lang="it-IT" sz="2000" i="1">
                              <a:latin typeface="Cambria Math" panose="02040503050406030204" pitchFamily="18" charset="0"/>
                            </a:rPr>
                            <m:t>=</m:t>
                          </m:r>
                          <m:r>
                            <a:rPr lang="it-IT" sz="2000" b="0" i="1" smtClean="0">
                              <a:latin typeface="Cambria Math" panose="02040503050406030204" pitchFamily="18" charset="0"/>
                            </a:rPr>
                            <m:t>−</m:t>
                          </m:r>
                          <m:r>
                            <a:rPr lang="it-IT" sz="2000" b="0" i="1" smtClean="0">
                              <a:latin typeface="Cambria Math" panose="02040503050406030204" pitchFamily="18" charset="0"/>
                            </a:rPr>
                            <m:t>𝑎</m:t>
                          </m:r>
                        </m:sub>
                        <m:sup>
                          <m:r>
                            <a:rPr lang="it-IT" sz="2000" b="0" i="1" smtClean="0">
                              <a:latin typeface="Cambria Math" panose="02040503050406030204" pitchFamily="18" charset="0"/>
                            </a:rPr>
                            <m:t>𝑎</m:t>
                          </m:r>
                        </m:sup>
                        <m:e>
                          <m:nary>
                            <m:naryPr>
                              <m:chr m:val="∑"/>
                              <m:ctrlPr>
                                <a:rPr lang="it-IT" sz="2000" i="1" smtClean="0">
                                  <a:latin typeface="Cambria Math" panose="02040503050406030204" pitchFamily="18" charset="0"/>
                                </a:rPr>
                              </m:ctrlPr>
                            </m:naryPr>
                            <m:sub>
                              <m:r>
                                <m:rPr>
                                  <m:brk m:alnAt="23"/>
                                </m:rPr>
                                <a:rPr lang="it-IT" sz="2000" b="0" i="1" smtClean="0">
                                  <a:latin typeface="Cambria Math" panose="02040503050406030204" pitchFamily="18" charset="0"/>
                                </a:rPr>
                                <m:t>𝑗</m:t>
                              </m:r>
                              <m:r>
                                <a:rPr lang="it-IT" sz="2000" b="0" i="1" smtClean="0">
                                  <a:latin typeface="Cambria Math" panose="02040503050406030204" pitchFamily="18" charset="0"/>
                                </a:rPr>
                                <m:t>=−</m:t>
                              </m:r>
                              <m:r>
                                <a:rPr lang="it-IT" sz="2000" b="0" i="1" smtClean="0">
                                  <a:latin typeface="Cambria Math" panose="02040503050406030204" pitchFamily="18" charset="0"/>
                                </a:rPr>
                                <m:t>𝑏</m:t>
                              </m:r>
                            </m:sub>
                            <m:sup>
                              <m:r>
                                <a:rPr lang="it-IT" sz="2000" b="0" i="1" smtClean="0">
                                  <a:latin typeface="Cambria Math" panose="02040503050406030204" pitchFamily="18" charset="0"/>
                                </a:rPr>
                                <m:t>𝑏</m:t>
                              </m:r>
                            </m:sup>
                            <m:e>
                              <m:r>
                                <a:rPr lang="it-IT" sz="2000" i="1">
                                  <a:latin typeface="Cambria Math" panose="02040503050406030204" pitchFamily="18" charset="0"/>
                                  <a:ea typeface="Cambria Math" panose="02040503050406030204" pitchFamily="18" charset="0"/>
                                </a:rPr>
                                <m:t>𝜔</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𝑖</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𝑗</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𝑓</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𝑥</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𝑖</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𝑦</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𝑗</m:t>
                              </m:r>
                              <m:r>
                                <a:rPr lang="it-IT" sz="2000" b="0" i="1" smtClean="0">
                                  <a:latin typeface="Cambria Math" panose="02040503050406030204" pitchFamily="18" charset="0"/>
                                  <a:ea typeface="Cambria Math" panose="02040503050406030204" pitchFamily="18" charset="0"/>
                                </a:rPr>
                                <m:t>)</m:t>
                              </m:r>
                            </m:e>
                          </m:nary>
                        </m:e>
                      </m:nary>
                    </m:oMath>
                  </m:oMathPara>
                </a14:m>
                <a:endParaRPr lang="en-US" sz="2000" dirty="0"/>
              </a:p>
            </p:txBody>
          </p:sp>
        </mc:Choice>
        <mc:Fallback xmlns="">
          <p:sp>
            <p:nvSpPr>
              <p:cNvPr id="9" name="CasellaDiTesto 8"/>
              <p:cNvSpPr txBox="1">
                <a:spLocks noRot="1" noChangeAspect="1" noMove="1" noResize="1" noEditPoints="1" noAdjustHandles="1" noChangeArrowheads="1" noChangeShapeType="1" noTextEdit="1"/>
              </p:cNvSpPr>
              <p:nvPr/>
            </p:nvSpPr>
            <p:spPr>
              <a:xfrm>
                <a:off x="895512" y="1922911"/>
                <a:ext cx="7106377" cy="4713021"/>
              </a:xfrm>
              <a:prstGeom prst="rect">
                <a:avLst/>
              </a:prstGeom>
              <a:blipFill>
                <a:blip r:embed="rId4"/>
                <a:stretch>
                  <a:fillRect l="-772" t="-646"/>
                </a:stretch>
              </a:blipFill>
            </p:spPr>
            <p:txBody>
              <a:bodyPr/>
              <a:lstStyle/>
              <a:p>
                <a:r>
                  <a:rPr lang="it-IT">
                    <a:noFill/>
                  </a:rPr>
                  <a:t> </a:t>
                </a:r>
              </a:p>
            </p:txBody>
          </p:sp>
        </mc:Fallback>
      </mc:AlternateContent>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2</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Introduction</a:t>
            </a:r>
            <a:endParaRPr lang="it-IT" sz="800" dirty="0">
              <a:solidFill>
                <a:schemeClr val="bg1"/>
              </a:solidFill>
              <a:latin typeface="Arial"/>
              <a:cs typeface="Arial"/>
            </a:endParaRPr>
          </a:p>
        </p:txBody>
      </p:sp>
    </p:spTree>
    <p:extLst>
      <p:ext uri="{BB962C8B-B14F-4D97-AF65-F5344CB8AC3E}">
        <p14:creationId xmlns:p14="http://schemas.microsoft.com/office/powerpoint/2010/main" val="288996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err="1">
                <a:solidFill>
                  <a:srgbClr val="000000"/>
                </a:solidFill>
                <a:effectLst/>
                <a:highlight>
                  <a:srgbClr val="FFFF00"/>
                </a:highlight>
                <a:latin typeface="Consolas" panose="020B0609020204030204" pitchFamily="49" charset="0"/>
              </a:rPr>
              <a:t>get_pixel_value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d_input</a:t>
            </a:r>
            <a:r>
              <a:rPr lang="it-IT" sz="1100" b="0" dirty="0">
                <a:solidFill>
                  <a:srgbClr val="000000"/>
                </a:solidFill>
                <a:effectLst/>
                <a:highlight>
                  <a:srgbClr val="FFFF00"/>
                </a:highlight>
                <a:latin typeface="Consolas" panose="020B0609020204030204" pitchFamily="49" charset="0"/>
              </a:rPr>
              <a:t>, col, </a:t>
            </a:r>
            <a:r>
              <a:rPr lang="it-IT" sz="1100" b="0" dirty="0" err="1">
                <a:solidFill>
                  <a:srgbClr val="000000"/>
                </a:solidFill>
                <a:effectLst/>
                <a:highlight>
                  <a:srgbClr val="FFFF00"/>
                </a:highlight>
                <a:latin typeface="Consolas" panose="020B0609020204030204" pitchFamily="49" charset="0"/>
              </a:rPr>
              <a:t>row</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channel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padded_width</a:t>
            </a:r>
            <a:r>
              <a:rPr lang="it-IT" sz="1100" b="0" dirty="0">
                <a:solidFill>
                  <a:srgbClr val="000000"/>
                </a:solidFill>
                <a:effectLst/>
                <a:highlight>
                  <a:srgbClr val="FFFF00"/>
                </a:highlight>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padded_height</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channels</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is_SoA</a:t>
            </a:r>
            <a:r>
              <a:rPr lang="it-IT" sz="1100" b="0" dirty="0">
                <a:solidFill>
                  <a:srgbClr val="000000"/>
                </a:solidFill>
                <a:effectLst/>
                <a:highlight>
                  <a:srgbClr val="FFFF00"/>
                </a:highlight>
                <a:latin typeface="Consolas" panose="020B0609020204030204" pitchFamily="49" charset="0"/>
              </a:rPr>
              <a:t>)</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get_kernel_value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12642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p>
          <a:p>
            <a:r>
              <a:rPr lang="it-IT" sz="1100" dirty="0">
                <a:solidFill>
                  <a:srgbClr val="000000"/>
                </a:solidFill>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get_pixel_value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d_input</a:t>
            </a:r>
            <a:r>
              <a:rPr lang="it-IT" sz="1100" b="0" dirty="0">
                <a:solidFill>
                  <a:srgbClr val="000000"/>
                </a:solidFill>
                <a:effectLst/>
                <a:highlight>
                  <a:srgbClr val="FFFF00"/>
                </a:highlight>
                <a:latin typeface="Consolas" panose="020B0609020204030204" pitchFamily="49" charset="0"/>
              </a:rPr>
              <a:t>, col, </a:t>
            </a:r>
            <a:r>
              <a:rPr lang="it-IT" sz="1100" b="0" dirty="0" err="1">
                <a:solidFill>
                  <a:srgbClr val="000000"/>
                </a:solidFill>
                <a:effectLst/>
                <a:highlight>
                  <a:srgbClr val="FFFF00"/>
                </a:highlight>
                <a:latin typeface="Consolas" panose="020B0609020204030204" pitchFamily="49" charset="0"/>
              </a:rPr>
              <a:t>row</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channel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padded_height</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channels</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is_SoA</a:t>
            </a:r>
            <a:r>
              <a:rPr lang="it-IT" sz="1100" b="0" dirty="0">
                <a:solidFill>
                  <a:srgbClr val="000000"/>
                </a:solidFill>
                <a:effectLst/>
                <a:highlight>
                  <a:srgbClr val="FFFF00"/>
                </a:highligh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get_kernel_value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6D14E431-BEE5-45EB-ABCC-7C97E157066C}"/>
              </a:ext>
            </a:extLst>
          </p:cNvPr>
          <p:cNvSpPr txBox="1"/>
          <p:nvPr/>
        </p:nvSpPr>
        <p:spPr>
          <a:xfrm>
            <a:off x="189186" y="3007270"/>
            <a:ext cx="8797159" cy="1754326"/>
          </a:xfrm>
          <a:prstGeom prst="rect">
            <a:avLst/>
          </a:prstGeom>
          <a:solidFill>
            <a:schemeClr val="bg2"/>
          </a:solidFill>
          <a:ln>
            <a:solidFill>
              <a:schemeClr val="tx1"/>
            </a:solidFill>
          </a:ln>
        </p:spPr>
        <p:txBody>
          <a:bodyPr wrap="square">
            <a:spAutoFit/>
          </a:bodyPr>
          <a:lstStyle/>
          <a:p>
            <a:r>
              <a:rPr lang="it-IT" sz="1200" b="0" dirty="0">
                <a:solidFill>
                  <a:srgbClr val="BD63C5"/>
                </a:solidFill>
                <a:effectLst/>
                <a:latin typeface="Consolas" panose="020B0609020204030204" pitchFamily="49" charset="0"/>
              </a:rPr>
              <a:t>__device__</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&amp;</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get_pixel_value</a:t>
            </a:r>
            <a:r>
              <a:rPr lang="it-IT" sz="1200" b="0" dirty="0">
                <a:solidFill>
                  <a:srgbClr val="000000"/>
                </a:solidFill>
                <a:effectLst/>
                <a:latin typeface="Consolas" panose="020B0609020204030204" pitchFamily="49" charset="0"/>
              </a:rPr>
              <a:t>(</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bool</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pixel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9660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get_pixel_value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col,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 * </a:t>
            </a:r>
            <a:r>
              <a:rPr lang="it-IT" sz="1100" b="0" dirty="0" err="1">
                <a:solidFill>
                  <a:srgbClr val="000000"/>
                </a:solidFill>
                <a:effectLst/>
                <a:highlight>
                  <a:srgbClr val="FFFF00"/>
                </a:highlight>
                <a:latin typeface="Consolas" panose="020B0609020204030204" pitchFamily="49" charset="0"/>
              </a:rPr>
              <a:t>get_kernel_value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d_kernel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kx</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ky</a:t>
            </a:r>
            <a:r>
              <a:rPr lang="it-IT" sz="1100" b="0" dirty="0">
                <a:solidFill>
                  <a:srgbClr val="000000"/>
                </a:solidFill>
                <a:effectLst/>
                <a:highlight>
                  <a:srgbClr val="FFFF00"/>
                </a:highligh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kernel_height</a:t>
            </a:r>
            <a:r>
              <a:rPr lang="it-IT" sz="1100" b="0" dirty="0">
                <a:solidFill>
                  <a:srgbClr val="000000"/>
                </a:solidFill>
                <a:effectLst/>
                <a:highlight>
                  <a:srgbClr val="FFFF00"/>
                </a:highligh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2193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p>
          <a:p>
            <a:r>
              <a:rPr lang="it-IT" sz="1100" dirty="0">
                <a:solidFill>
                  <a:srgbClr val="000000"/>
                </a:solidFill>
                <a:latin typeface="Consolas" panose="020B0609020204030204" pitchFamily="49" charset="0"/>
              </a:rPr>
              <a:t>	</a:t>
            </a:r>
            <a:r>
              <a:rPr lang="it-IT" sz="1100" b="0" dirty="0" err="1">
                <a:solidFill>
                  <a:srgbClr val="000000"/>
                </a:solidFill>
                <a:effectLst/>
                <a:latin typeface="Consolas" panose="020B0609020204030204" pitchFamily="49" charset="0"/>
              </a:rPr>
              <a:t>get_pixel_value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col,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get_kernel_value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d_kernel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kx</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ky</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kernel_height</a:t>
            </a:r>
            <a:r>
              <a:rPr lang="it-IT" sz="1100" b="0" dirty="0">
                <a:solidFill>
                  <a:srgbClr val="000000"/>
                </a:solidFill>
                <a:effectLst/>
                <a:highlight>
                  <a:srgbClr val="FFFF00"/>
                </a:highligh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CFA693E3-FE01-492A-BA90-27488579581B}"/>
              </a:ext>
            </a:extLst>
          </p:cNvPr>
          <p:cNvSpPr txBox="1"/>
          <p:nvPr/>
        </p:nvSpPr>
        <p:spPr>
          <a:xfrm>
            <a:off x="173420" y="3553809"/>
            <a:ext cx="8797159" cy="1384995"/>
          </a:xfrm>
          <a:prstGeom prst="rect">
            <a:avLst/>
          </a:prstGeom>
          <a:solidFill>
            <a:schemeClr val="bg2"/>
          </a:solidFill>
          <a:ln>
            <a:solidFill>
              <a:schemeClr val="tx1"/>
            </a:solidFill>
          </a:ln>
        </p:spPr>
        <p:txBody>
          <a:bodyPr wrap="square">
            <a:spAutoFit/>
          </a:bodyPr>
          <a:lstStyle/>
          <a:p>
            <a:r>
              <a:rPr lang="it-IT" sz="1200" b="0" dirty="0">
                <a:solidFill>
                  <a:srgbClr val="BD63C5"/>
                </a:solidFill>
                <a:effectLst/>
                <a:latin typeface="Consolas" panose="020B0609020204030204" pitchFamily="49" charset="0"/>
              </a:rPr>
              <a:t>__device__</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float&amp;</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get_kernel_value</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d_kernel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kernel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d_kernel</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46078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16</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889550" y="1788687"/>
            <a:ext cx="7558301" cy="276999"/>
          </a:xfrm>
          <a:prstGeom prst="rect">
            <a:avLst/>
          </a:prstGeom>
          <a:noFill/>
        </p:spPr>
        <p:txBody>
          <a:bodyPr wrap="square">
            <a:spAutoFit/>
          </a:bodyPr>
          <a:lstStyle/>
          <a:p>
            <a:r>
              <a:rPr lang="it-IT" sz="1200" b="0" dirty="0">
                <a:solidFill>
                  <a:srgbClr val="BD63C5"/>
                </a:solidFill>
                <a:effectLst/>
                <a:latin typeface="Consolas" panose="020B0609020204030204" pitchFamily="49" charset="0"/>
              </a:rPr>
              <a:t>__</a:t>
            </a:r>
            <a:r>
              <a:rPr lang="it-IT" sz="1200" b="0" dirty="0" err="1">
                <a:solidFill>
                  <a:srgbClr val="BD63C5"/>
                </a:solidFill>
                <a:effectLst/>
                <a:latin typeface="Consolas" panose="020B0609020204030204" pitchFamily="49" charset="0"/>
              </a:rPr>
              <a:t>constant</a:t>
            </a:r>
            <a:r>
              <a:rPr lang="it-IT" sz="1200" b="0" dirty="0">
                <a:solidFill>
                  <a:srgbClr val="BD63C5"/>
                </a:solidFill>
                <a:effectLst/>
                <a:latin typeface="Consolas" panose="020B0609020204030204" pitchFamily="49" charset="0"/>
              </a:rPr>
              <a:t>__</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c_kernel</a:t>
            </a:r>
            <a:r>
              <a:rPr lang="it-IT" sz="1200" b="0" dirty="0">
                <a:solidFill>
                  <a:srgbClr val="000000"/>
                </a:solidFill>
                <a:effectLst/>
                <a:latin typeface="Consolas" panose="020B0609020204030204" pitchFamily="49" charset="0"/>
              </a:rPr>
              <a:t>[</a:t>
            </a:r>
            <a:r>
              <a:rPr lang="it-IT" sz="1200" b="0" dirty="0">
                <a:solidFill>
                  <a:srgbClr val="BD63C5"/>
                </a:solidFill>
                <a:effectLst/>
                <a:latin typeface="Consolas" panose="020B0609020204030204" pitchFamily="49" charset="0"/>
              </a:rPr>
              <a:t>MAX_MASK_WIDTH</a:t>
            </a:r>
            <a:r>
              <a:rPr lang="it-IT" sz="1200" b="0" dirty="0">
                <a:solidFill>
                  <a:srgbClr val="000000"/>
                </a:solidFill>
                <a:effectLst/>
                <a:latin typeface="Consolas" panose="020B0609020204030204" pitchFamily="49" charset="0"/>
              </a:rPr>
              <a:t> * </a:t>
            </a:r>
            <a:r>
              <a:rPr lang="it-IT" sz="1200" b="0" dirty="0">
                <a:solidFill>
                  <a:srgbClr val="BD63C5"/>
                </a:solidFill>
                <a:effectLst/>
                <a:latin typeface="Consolas" panose="020B0609020204030204" pitchFamily="49" charset="0"/>
              </a:rPr>
              <a:t>MAX_MASK_WIDTH</a:t>
            </a:r>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69999CB1-A375-4992-9A9D-38CA249DE29D}"/>
              </a:ext>
            </a:extLst>
          </p:cNvPr>
          <p:cNvSpPr txBox="1"/>
          <p:nvPr/>
        </p:nvSpPr>
        <p:spPr>
          <a:xfrm>
            <a:off x="889550" y="3267474"/>
            <a:ext cx="7558301" cy="830997"/>
          </a:xfrm>
          <a:prstGeom prst="rect">
            <a:avLst/>
          </a:prstGeom>
          <a:noFill/>
        </p:spPr>
        <p:txBody>
          <a:bodyPr wrap="square">
            <a:spAutoFit/>
          </a:bodyPr>
          <a:lstStyle/>
          <a:p>
            <a:r>
              <a:rPr lang="it-IT" sz="1200" b="0" dirty="0">
                <a:solidFill>
                  <a:srgbClr val="BD63C5"/>
                </a:solidFill>
                <a:effectLst/>
                <a:latin typeface="Consolas" panose="020B0609020204030204" pitchFamily="49" charset="0"/>
              </a:rPr>
              <a:t>__global__</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void</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convolution_kernel_constant</a:t>
            </a:r>
            <a:r>
              <a:rPr lang="it-IT" sz="1200" b="0" dirty="0">
                <a:solidFill>
                  <a:srgbClr val="000000"/>
                </a:solidFill>
                <a:effectLst/>
                <a:latin typeface="Consolas" panose="020B0609020204030204" pitchFamily="49" charset="0"/>
              </a:rPr>
              <a:t>(</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d_output</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padding_width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padding_height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bool</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a:t>
            </a:r>
          </a:p>
        </p:txBody>
      </p:sp>
      <p:sp>
        <p:nvSpPr>
          <p:cNvPr id="9" name="CasellaDiTesto 8">
            <a:extLst>
              <a:ext uri="{FF2B5EF4-FFF2-40B4-BE49-F238E27FC236}">
                <a16:creationId xmlns:a16="http://schemas.microsoft.com/office/drawing/2014/main" id="{EBBB8B5D-EF70-4C39-9CB2-B94A821FA210}"/>
              </a:ext>
            </a:extLst>
          </p:cNvPr>
          <p:cNvSpPr txBox="1"/>
          <p:nvPr/>
        </p:nvSpPr>
        <p:spPr>
          <a:xfrm>
            <a:off x="806184" y="2367845"/>
            <a:ext cx="7725035" cy="707886"/>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err="1"/>
              <a:t>Similar</a:t>
            </a:r>
            <a:r>
              <a:rPr lang="it-IT" sz="2000" b="0" i="0" u="none" strike="noStrike" baseline="0" dirty="0"/>
              <a:t> to global </a:t>
            </a:r>
            <a:r>
              <a:rPr lang="it-IT" sz="2000" b="0" i="0" u="none" strike="noStrike" baseline="0" dirty="0" err="1"/>
              <a:t>memory</a:t>
            </a:r>
            <a:r>
              <a:rPr lang="it-IT" sz="2000" b="0" i="0" u="none" strike="noStrike" dirty="0"/>
              <a:t> kernel (</a:t>
            </a:r>
            <a:r>
              <a:rPr lang="it-IT" sz="2000" b="0" i="0" u="none" strike="noStrike" dirty="0" err="1"/>
              <a:t>change</a:t>
            </a:r>
            <a:r>
              <a:rPr lang="it-IT" sz="2000" b="0" i="0" u="none" strike="noStrike" dirty="0"/>
              <a:t> </a:t>
            </a:r>
            <a:r>
              <a:rPr lang="it-IT" sz="2000" b="0" i="0" u="none" strike="noStrike" dirty="0" err="1"/>
              <a:t>only</a:t>
            </a:r>
            <a:r>
              <a:rPr lang="it-IT" sz="2000" b="0" i="0" u="none" strike="noStrike" dirty="0"/>
              <a:t> the kernel </a:t>
            </a:r>
            <a:r>
              <a:rPr lang="it-IT" sz="2000" b="0" i="0" u="none" strike="noStrike" dirty="0" err="1"/>
              <a:t>definition</a:t>
            </a:r>
            <a:r>
              <a:rPr lang="it-IT" sz="2000" b="0" i="0" u="none" strike="noStrike" dirty="0"/>
              <a:t> for filter </a:t>
            </a:r>
            <a:r>
              <a:rPr lang="it-IT" sz="2000" b="0" i="0" u="none" strike="noStrike" dirty="0" err="1"/>
              <a:t>parameter</a:t>
            </a:r>
            <a:r>
              <a:rPr lang="it-IT" sz="2000" b="0" i="0" u="none" strike="noStrike" dirty="0"/>
              <a:t> and </a:t>
            </a:r>
            <a:r>
              <a:rPr lang="it-IT" sz="2000" b="0" i="0" u="none" strike="noStrike" dirty="0" err="1"/>
              <a:t>multiplication</a:t>
            </a:r>
            <a:r>
              <a:rPr lang="it-IT" sz="2000" b="0" i="0" u="none" strike="noStrike" dirty="0"/>
              <a:t>).</a:t>
            </a:r>
            <a:endParaRPr lang="en-US" sz="2000" b="0" i="0" u="none" strike="noStrike" baseline="0" dirty="0"/>
          </a:p>
        </p:txBody>
      </p:sp>
      <p:sp>
        <p:nvSpPr>
          <p:cNvPr id="14" name="CasellaDiTesto 13">
            <a:extLst>
              <a:ext uri="{FF2B5EF4-FFF2-40B4-BE49-F238E27FC236}">
                <a16:creationId xmlns:a16="http://schemas.microsoft.com/office/drawing/2014/main" id="{426E31D6-6FB3-4D9E-9DC7-3CF53895AF62}"/>
              </a:ext>
            </a:extLst>
          </p:cNvPr>
          <p:cNvSpPr txBox="1"/>
          <p:nvPr/>
        </p:nvSpPr>
        <p:spPr>
          <a:xfrm>
            <a:off x="889549" y="4669975"/>
            <a:ext cx="7939933" cy="461665"/>
          </a:xfrm>
          <a:prstGeom prst="rect">
            <a:avLst/>
          </a:prstGeom>
          <a:noFill/>
        </p:spPr>
        <p:txBody>
          <a:bodyPr wrap="square">
            <a:spAutoFit/>
          </a:bodyPr>
          <a:lstStyle/>
          <a:p>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get_pixel_value</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col,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padded_width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padded_height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get_kernel_value</a:t>
            </a:r>
            <a:r>
              <a:rPr lang="it-IT" sz="1200" b="0" dirty="0">
                <a:solidFill>
                  <a:srgbClr val="000000"/>
                </a:solidFill>
                <a:effectLst/>
                <a:latin typeface="Consolas" panose="020B0609020204030204" pitchFamily="49" charset="0"/>
              </a:rPr>
              <a:t>(</a:t>
            </a:r>
            <a:r>
              <a:rPr lang="it-IT" sz="1200" b="0" dirty="0" err="1">
                <a:solidFill>
                  <a:srgbClr val="000000"/>
                </a:solidFill>
                <a:effectLst/>
                <a:highlight>
                  <a:srgbClr val="FFFF00"/>
                </a:highlight>
                <a:latin typeface="Consolas" panose="020B0609020204030204" pitchFamily="49" charset="0"/>
              </a:rPr>
              <a:t>c_kernel</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a:t>
            </a:r>
          </a:p>
        </p:txBody>
      </p:sp>
      <p:sp>
        <p:nvSpPr>
          <p:cNvPr id="15" name="CasellaDiTesto 14">
            <a:extLst>
              <a:ext uri="{FF2B5EF4-FFF2-40B4-BE49-F238E27FC236}">
                <a16:creationId xmlns:a16="http://schemas.microsoft.com/office/drawing/2014/main" id="{05683EAD-B492-4BDD-B68E-9274664146E3}"/>
              </a:ext>
            </a:extLst>
          </p:cNvPr>
          <p:cNvSpPr txBox="1"/>
          <p:nvPr/>
        </p:nvSpPr>
        <p:spPr>
          <a:xfrm>
            <a:off x="806182" y="1144284"/>
            <a:ext cx="7725035"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err="1"/>
              <a:t>Define</a:t>
            </a:r>
            <a:r>
              <a:rPr lang="it-IT" sz="2000" b="0" i="0" u="none" strike="noStrike" dirty="0"/>
              <a:t> a </a:t>
            </a:r>
            <a:r>
              <a:rPr lang="it-IT" sz="2000" b="0" i="0" u="none" strike="noStrike" dirty="0" err="1"/>
              <a:t>constant</a:t>
            </a:r>
            <a:r>
              <a:rPr lang="it-IT" sz="2000" b="0" i="0" u="none" strike="noStrike" dirty="0"/>
              <a:t> </a:t>
            </a:r>
            <a:r>
              <a:rPr lang="it-IT" sz="2000" b="0" i="0" u="none" strike="noStrike" dirty="0" err="1"/>
              <a:t>memory</a:t>
            </a:r>
            <a:r>
              <a:rPr lang="it-IT" sz="2000" b="0" i="0" u="none" strike="noStrike" dirty="0"/>
              <a:t> to store filter (</a:t>
            </a:r>
            <a:r>
              <a:rPr lang="it-IT" sz="2000" b="0" i="0" u="none" strike="noStrike" dirty="0" err="1"/>
              <a:t>constant</a:t>
            </a:r>
            <a:r>
              <a:rPr lang="it-IT" sz="2000" b="0" i="0" u="none" strike="noStrike" dirty="0"/>
              <a:t> </a:t>
            </a:r>
            <a:r>
              <a:rPr lang="it-IT" sz="2000" b="0" i="0" u="none" strike="noStrike" dirty="0" err="1"/>
              <a:t>variable</a:t>
            </a:r>
            <a:r>
              <a:rPr lang="it-IT" sz="2000" dirty="0"/>
              <a:t>).</a:t>
            </a:r>
            <a:endParaRPr lang="en-US" sz="2000" b="0" i="0" u="none" strike="noStrike" baseline="0" dirty="0"/>
          </a:p>
        </p:txBody>
      </p:sp>
    </p:spTree>
    <p:extLst>
      <p:ext uri="{BB962C8B-B14F-4D97-AF65-F5344CB8AC3E}">
        <p14:creationId xmlns:p14="http://schemas.microsoft.com/office/powerpoint/2010/main" val="41640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17</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05683EAD-B492-4BDD-B68E-9274664146E3}"/>
                  </a:ext>
                </a:extLst>
              </p:cNvPr>
              <p:cNvSpPr txBox="1"/>
              <p:nvPr/>
            </p:nvSpPr>
            <p:spPr>
              <a:xfrm>
                <a:off x="806182" y="915316"/>
                <a:ext cx="7725035"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In addition to using constant memory for fast access to the kernel filter, we also use shared memory among threads in a block to optimize access </a:t>
                </a:r>
                <a:r>
                  <a:rPr lang="it-IT" sz="2000" dirty="0"/>
                  <a:t>to </a:t>
                </a:r>
                <a:r>
                  <a:rPr lang="it-IT" sz="2000" dirty="0" err="1"/>
                  <a:t>shared</a:t>
                </a:r>
                <a:r>
                  <a:rPr lang="it-IT" sz="2000" dirty="0"/>
                  <a:t> data.</a:t>
                </a:r>
              </a:p>
              <a:p>
                <a:pPr marL="285750" indent="-285750">
                  <a:buFont typeface="Arial" panose="020B0604020202020204" pitchFamily="34" charset="0"/>
                  <a:buChar char="•"/>
                </a:pPr>
                <a:r>
                  <a:rPr lang="it-IT" sz="2000" b="0" i="0" u="none" strike="noStrike" baseline="0" dirty="0"/>
                  <a:t>Using </a:t>
                </a:r>
                <a:r>
                  <a:rPr lang="it-IT" sz="2000" b="1" i="0" u="none" strike="noStrike" baseline="0" dirty="0" err="1"/>
                  <a:t>tiling</a:t>
                </a:r>
                <a:r>
                  <a:rPr lang="it-IT" sz="2000" dirty="0"/>
                  <a:t> technique to store </a:t>
                </a:r>
                <a:r>
                  <a:rPr lang="it-IT" sz="2000" dirty="0" err="1"/>
                  <a:t>reusable</a:t>
                </a:r>
                <a:r>
                  <a:rPr lang="it-IT" sz="2000" dirty="0"/>
                  <a:t> data from global </a:t>
                </a:r>
                <a:r>
                  <a:rPr lang="it-IT" sz="2000" dirty="0" err="1"/>
                  <a:t>memory</a:t>
                </a:r>
                <a:r>
                  <a:rPr lang="it-IT" sz="2000" dirty="0"/>
                  <a:t> in </a:t>
                </a:r>
                <a:r>
                  <a:rPr lang="it-IT" sz="2000" dirty="0" err="1"/>
                  <a:t>shared</a:t>
                </a:r>
                <a:r>
                  <a:rPr lang="it-IT" sz="2000" dirty="0"/>
                  <a:t> </a:t>
                </a:r>
                <a:r>
                  <a:rPr lang="it-IT" sz="2000" dirty="0" err="1"/>
                  <a:t>memory</a:t>
                </a:r>
                <a:r>
                  <a:rPr lang="it-IT" sz="2000" dirty="0"/>
                  <a:t> (fast access </a:t>
                </a:r>
                <a:r>
                  <a:rPr lang="it-IT" sz="2000" dirty="0" err="1"/>
                  <a:t>but</a:t>
                </a:r>
                <a:r>
                  <a:rPr lang="it-IT" sz="2000" dirty="0"/>
                  <a:t> small </a:t>
                </a:r>
                <a:r>
                  <a:rPr lang="it-IT" sz="2000" dirty="0" err="1"/>
                  <a:t>dimension</a:t>
                </a:r>
                <a:r>
                  <a:rPr lang="it-IT" sz="2000" dirty="0"/>
                  <a:t>).</a:t>
                </a:r>
              </a:p>
              <a:p>
                <a:pPr marL="285750" indent="-285750">
                  <a:buFont typeface="Arial" panose="020B0604020202020204" pitchFamily="34" charset="0"/>
                  <a:buChar char="•"/>
                </a:pPr>
                <a:r>
                  <a:rPr lang="it-IT" sz="2000" dirty="0"/>
                  <a:t>A </a:t>
                </a:r>
                <a:r>
                  <a:rPr lang="it-IT" sz="2000" dirty="0" err="1"/>
                  <a:t>block</a:t>
                </a:r>
                <a:r>
                  <a:rPr lang="it-IT" sz="2000" dirty="0"/>
                  <a:t> of </a:t>
                </a:r>
                <a14:m>
                  <m:oMath xmlns:m="http://schemas.openxmlformats.org/officeDocument/2006/math">
                    <m:sSup>
                      <m:sSupPr>
                        <m:ctrlPr>
                          <a:rPr lang="it-IT" sz="2000" i="1" dirty="0" smtClean="0">
                            <a:latin typeface="Cambria Math" panose="02040503050406030204" pitchFamily="18" charset="0"/>
                          </a:rPr>
                        </m:ctrlPr>
                      </m:sSupPr>
                      <m:e>
                        <m:r>
                          <m:rPr>
                            <m:nor/>
                          </m:rPr>
                          <a:rPr lang="it-IT" sz="2000" dirty="0">
                            <a:latin typeface="Consolas" panose="020B0609020204030204" pitchFamily="49" charset="0"/>
                          </a:rPr>
                          <m:t>TILE</m:t>
                        </m:r>
                        <m:r>
                          <m:rPr>
                            <m:nor/>
                          </m:rPr>
                          <a:rPr lang="it-IT" sz="2000" dirty="0">
                            <a:latin typeface="Consolas" panose="020B0609020204030204" pitchFamily="49" charset="0"/>
                          </a:rPr>
                          <m:t>_</m:t>
                        </m:r>
                        <m:r>
                          <m:rPr>
                            <m:nor/>
                          </m:rPr>
                          <a:rPr lang="it-IT" sz="2000" dirty="0">
                            <a:latin typeface="Consolas" panose="020B0609020204030204" pitchFamily="49" charset="0"/>
                          </a:rPr>
                          <m:t>WIDTH</m:t>
                        </m:r>
                      </m:e>
                      <m:sup>
                        <m:r>
                          <a:rPr lang="it-IT" sz="2000" b="0" i="1" dirty="0" smtClean="0">
                            <a:latin typeface="Cambria Math" panose="02040503050406030204" pitchFamily="18" charset="0"/>
                          </a:rPr>
                          <m:t>2</m:t>
                        </m:r>
                      </m:sup>
                    </m:sSup>
                  </m:oMath>
                </a14:m>
                <a:r>
                  <a:rPr lang="it-IT" sz="2000" dirty="0"/>
                  <a:t> </a:t>
                </a:r>
                <a:r>
                  <a:rPr lang="it-IT" sz="2000" dirty="0" err="1"/>
                  <a:t>threads</a:t>
                </a:r>
                <a:r>
                  <a:rPr lang="it-IT" sz="2000" dirty="0"/>
                  <a:t> </a:t>
                </a:r>
                <a:r>
                  <a:rPr lang="en-US" sz="2000" dirty="0"/>
                  <a:t>works on a data tile of size </a:t>
                </a:r>
                <a14:m>
                  <m:oMath xmlns:m="http://schemas.openxmlformats.org/officeDocument/2006/math">
                    <m:sSup>
                      <m:sSupPr>
                        <m:ctrlPr>
                          <a:rPr lang="it-IT" sz="2000" i="1" dirty="0">
                            <a:latin typeface="Cambria Math" panose="02040503050406030204" pitchFamily="18" charset="0"/>
                          </a:rPr>
                        </m:ctrlPr>
                      </m:sSupPr>
                      <m:e>
                        <m:r>
                          <m:rPr>
                            <m:nor/>
                          </m:rPr>
                          <a:rPr lang="it-IT" sz="2000" b="0" i="0" dirty="0" smtClean="0">
                            <a:latin typeface="Cambria Math" panose="02040503050406030204" pitchFamily="18" charset="0"/>
                          </a:rPr>
                          <m:t>(</m:t>
                        </m:r>
                        <m:r>
                          <m:rPr>
                            <m:nor/>
                          </m:rPr>
                          <a:rPr lang="it-IT" sz="2000" dirty="0">
                            <a:latin typeface="Consolas" panose="020B0609020204030204" pitchFamily="49" charset="0"/>
                          </a:rPr>
                          <m:t>TILE</m:t>
                        </m:r>
                        <m:r>
                          <m:rPr>
                            <m:nor/>
                          </m:rPr>
                          <a:rPr lang="it-IT" sz="2000" dirty="0">
                            <a:latin typeface="Consolas" panose="020B0609020204030204" pitchFamily="49" charset="0"/>
                          </a:rPr>
                          <m:t>_</m:t>
                        </m:r>
                        <m:r>
                          <m:rPr>
                            <m:nor/>
                          </m:rPr>
                          <a:rPr lang="it-IT" sz="2000" dirty="0">
                            <a:latin typeface="Consolas" panose="020B0609020204030204" pitchFamily="49" charset="0"/>
                          </a:rPr>
                          <m:t>WIDTH</m:t>
                        </m:r>
                        <m:r>
                          <m:rPr>
                            <m:nor/>
                          </m:rPr>
                          <a:rPr lang="it-IT" sz="2000" b="0" i="0" dirty="0" smtClean="0">
                            <a:latin typeface="Consolas" panose="020B0609020204030204" pitchFamily="49" charset="0"/>
                          </a:rPr>
                          <m:t> + </m:t>
                        </m:r>
                        <m:r>
                          <m:rPr>
                            <m:nor/>
                          </m:rPr>
                          <a:rPr lang="it-IT" sz="2000" b="0" i="0" dirty="0" smtClean="0">
                            <a:latin typeface="Consolas" panose="020B0609020204030204" pitchFamily="49" charset="0"/>
                          </a:rPr>
                          <m:t>kernel</m:t>
                        </m:r>
                        <m:r>
                          <m:rPr>
                            <m:nor/>
                          </m:rPr>
                          <a:rPr lang="it-IT" sz="2000" b="0" i="0" dirty="0" smtClean="0">
                            <a:latin typeface="Consolas" panose="020B0609020204030204" pitchFamily="49" charset="0"/>
                          </a:rPr>
                          <m:t>_</m:t>
                        </m:r>
                        <m:r>
                          <m:rPr>
                            <m:nor/>
                          </m:rPr>
                          <a:rPr lang="it-IT" sz="2000" b="0" i="0" dirty="0" smtClean="0">
                            <a:latin typeface="Consolas" panose="020B0609020204030204" pitchFamily="49" charset="0"/>
                          </a:rPr>
                          <m:t>width</m:t>
                        </m:r>
                        <m:r>
                          <m:rPr>
                            <m:nor/>
                          </m:rPr>
                          <a:rPr lang="it-IT" sz="2000" b="0" i="0" dirty="0" smtClean="0">
                            <a:latin typeface="Consolas" panose="020B0609020204030204" pitchFamily="49" charset="0"/>
                          </a:rPr>
                          <m:t> − 1)</m:t>
                        </m:r>
                      </m:e>
                      <m:sup>
                        <m:r>
                          <a:rPr lang="it-IT" sz="2000" i="1" dirty="0">
                            <a:latin typeface="Cambria Math" panose="02040503050406030204" pitchFamily="18" charset="0"/>
                          </a:rPr>
                          <m:t>2</m:t>
                        </m:r>
                      </m:sup>
                    </m:sSup>
                    <m:r>
                      <a:rPr lang="it-IT" sz="2000" b="0" i="0" dirty="0" smtClean="0">
                        <a:latin typeface="Cambria Math" panose="02040503050406030204" pitchFamily="18" charset="0"/>
                      </a:rPr>
                      <m:t>, </m:t>
                    </m:r>
                  </m:oMath>
                </a14:m>
                <a:r>
                  <a:rPr lang="it-IT" sz="2000" dirty="0"/>
                  <a:t>considering </a:t>
                </a:r>
                <a:r>
                  <a:rPr lang="it-IT" sz="2000" dirty="0" err="1"/>
                  <a:t>boundary</a:t>
                </a:r>
                <a:r>
                  <a:rPr lang="it-IT" sz="2000" dirty="0"/>
                  <a:t> </a:t>
                </a:r>
                <a:r>
                  <a:rPr lang="it-IT" sz="2000" dirty="0" err="1"/>
                  <a:t>elements</a:t>
                </a:r>
                <a:r>
                  <a:rPr lang="it-IT" sz="2000" dirty="0"/>
                  <a:t>.</a:t>
                </a:r>
                <a:endParaRPr lang="en-US" sz="2000" b="0" i="0" u="none" strike="noStrike" baseline="0" dirty="0"/>
              </a:p>
            </p:txBody>
          </p:sp>
        </mc:Choice>
        <mc:Fallback xmlns="">
          <p:sp>
            <p:nvSpPr>
              <p:cNvPr id="15" name="CasellaDiTesto 14">
                <a:extLst>
                  <a:ext uri="{FF2B5EF4-FFF2-40B4-BE49-F238E27FC236}">
                    <a16:creationId xmlns:a16="http://schemas.microsoft.com/office/drawing/2014/main" id="{05683EAD-B492-4BDD-B68E-9274664146E3}"/>
                  </a:ext>
                </a:extLst>
              </p:cNvPr>
              <p:cNvSpPr txBox="1">
                <a:spLocks noRot="1" noChangeAspect="1" noMove="1" noResize="1" noEditPoints="1" noAdjustHandles="1" noChangeArrowheads="1" noChangeShapeType="1" noTextEdit="1"/>
              </p:cNvSpPr>
              <p:nvPr/>
            </p:nvSpPr>
            <p:spPr>
              <a:xfrm>
                <a:off x="806182" y="915316"/>
                <a:ext cx="7725035" cy="2554545"/>
              </a:xfrm>
              <a:prstGeom prst="rect">
                <a:avLst/>
              </a:prstGeom>
              <a:blipFill>
                <a:blip r:embed="rId4"/>
                <a:stretch>
                  <a:fillRect l="-710" t="-1193" b="-3341"/>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2021C281-75C8-45A4-9FB0-6B4EAC042259}"/>
              </a:ext>
            </a:extLst>
          </p:cNvPr>
          <p:cNvPicPr>
            <a:picLocks noChangeAspect="1"/>
          </p:cNvPicPr>
          <p:nvPr/>
        </p:nvPicPr>
        <p:blipFill>
          <a:blip r:embed="rId5"/>
          <a:stretch>
            <a:fillRect/>
          </a:stretch>
        </p:blipFill>
        <p:spPr>
          <a:xfrm>
            <a:off x="3256511" y="3632191"/>
            <a:ext cx="2657647" cy="2906721"/>
          </a:xfrm>
          <a:prstGeom prst="rect">
            <a:avLst/>
          </a:prstGeom>
        </p:spPr>
      </p:pic>
    </p:spTree>
    <p:extLst>
      <p:ext uri="{BB962C8B-B14F-4D97-AF65-F5344CB8AC3E}">
        <p14:creationId xmlns:p14="http://schemas.microsoft.com/office/powerpoint/2010/main" val="47497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7" y="1151024"/>
            <a:ext cx="788444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Primary cost in CUDA implementation is data transfer between host and device.</a:t>
            </a:r>
          </a:p>
          <a:p>
            <a:pPr marL="285750" indent="-285750">
              <a:buFont typeface="Arial" panose="020B0604020202020204" pitchFamily="34" charset="0"/>
              <a:buChar char="•"/>
            </a:pPr>
            <a:r>
              <a:rPr lang="en-US" sz="2000" dirty="0"/>
              <a:t>Explore asynchronous solution using </a:t>
            </a:r>
            <a:r>
              <a:rPr lang="en-US" sz="2000" b="1" dirty="0"/>
              <a:t>pinned memory</a:t>
            </a:r>
            <a:r>
              <a:rPr lang="en-US" sz="2000" dirty="0"/>
              <a:t> and </a:t>
            </a:r>
            <a:r>
              <a:rPr lang="en-US" sz="2000" b="1" dirty="0"/>
              <a:t>CUDA streams</a:t>
            </a:r>
            <a:r>
              <a:rPr lang="en-US" sz="2000" dirty="0"/>
              <a:t>:</a:t>
            </a:r>
          </a:p>
          <a:p>
            <a:pPr marL="742950" lvl="1" indent="-285750">
              <a:buFont typeface="Courier New" panose="02070309020205020404" pitchFamily="49" charset="0"/>
              <a:buChar char="o"/>
            </a:pPr>
            <a:r>
              <a:rPr lang="en-US" sz="2000" dirty="0"/>
              <a:t>Pinned memory for faster host-device communication. It is memory physically locked in RAM, which the operating system cannot access.</a:t>
            </a:r>
          </a:p>
          <a:p>
            <a:pPr marL="742950" lvl="1" indent="-285750">
              <a:buFont typeface="Courier New" panose="02070309020205020404" pitchFamily="49" charset="0"/>
              <a:buChar char="o"/>
            </a:pPr>
            <a:r>
              <a:rPr lang="en-US" sz="2000" dirty="0"/>
              <a:t>Partition kernel workloads with CUDA streams.</a:t>
            </a:r>
          </a:p>
          <a:p>
            <a:pPr marL="742950" lvl="1" indent="-285750">
              <a:buFont typeface="Courier New" panose="02070309020205020404" pitchFamily="49" charset="0"/>
              <a:buChar char="o"/>
            </a:pPr>
            <a:r>
              <a:rPr lang="en-US" sz="2000" dirty="0"/>
              <a:t>Transfer data concurrently while a kernel is in execution.</a:t>
            </a:r>
          </a:p>
          <a:p>
            <a:pPr marL="742950" lvl="1" indent="-285750">
              <a:buFont typeface="Courier New" panose="02070309020205020404" pitchFamily="49" charset="0"/>
              <a:buChar char="o"/>
            </a:pPr>
            <a:r>
              <a:rPr lang="en-US" sz="2000" dirty="0"/>
              <a:t>Reduces idle time.</a:t>
            </a:r>
          </a:p>
        </p:txBody>
      </p:sp>
      <p:pic>
        <p:nvPicPr>
          <p:cNvPr id="5" name="Immagine 4">
            <a:extLst>
              <a:ext uri="{FF2B5EF4-FFF2-40B4-BE49-F238E27FC236}">
                <a16:creationId xmlns:a16="http://schemas.microsoft.com/office/drawing/2014/main" id="{DC619EC0-B529-4488-B96A-882ADD9877DF}"/>
              </a:ext>
            </a:extLst>
          </p:cNvPr>
          <p:cNvPicPr>
            <a:picLocks noChangeAspect="1"/>
          </p:cNvPicPr>
          <p:nvPr/>
        </p:nvPicPr>
        <p:blipFill>
          <a:blip r:embed="rId4"/>
          <a:stretch>
            <a:fillRect/>
          </a:stretch>
        </p:blipFill>
        <p:spPr>
          <a:xfrm>
            <a:off x="1703946" y="4477864"/>
            <a:ext cx="5747888" cy="2163943"/>
          </a:xfrm>
          <a:prstGeom prst="rect">
            <a:avLst/>
          </a:prstGeom>
        </p:spPr>
      </p:pic>
    </p:spTree>
    <p:extLst>
      <p:ext uri="{BB962C8B-B14F-4D97-AF65-F5344CB8AC3E}">
        <p14:creationId xmlns:p14="http://schemas.microsoft.com/office/powerpoint/2010/main" val="40936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a:solidFill>
                  <a:schemeClr val="accent1">
                    <a:lumMod val="75000"/>
                  </a:schemeClr>
                </a:solidFill>
                <a:latin typeface="Arial"/>
                <a:cs typeface="Arial"/>
              </a:rPr>
              <a:t>Performance</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19</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DC63684-74D2-496A-9588-5C4487306240}"/>
                  </a:ext>
                </a:extLst>
              </p:cNvPr>
              <p:cNvSpPr txBox="1"/>
              <p:nvPr/>
            </p:nvSpPr>
            <p:spPr>
              <a:xfrm>
                <a:off x="555366" y="2019062"/>
                <a:ext cx="8059937"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Analysis of speedup as </a:t>
                </a:r>
                <a:r>
                  <a:rPr lang="en-US" sz="2000"/>
                  <a:t>the input </a:t>
                </a:r>
                <a:r>
                  <a:rPr lang="en-US" sz="2000" dirty="0"/>
                  <a:t>image resolutions and filter sizes change:</a:t>
                </a:r>
              </a:p>
              <a:p>
                <a:pPr marL="914400" lvl="1" indent="-457200">
                  <a:spcAft>
                    <a:spcPts val="1200"/>
                  </a:spcAft>
                  <a:buFont typeface="+mj-lt"/>
                  <a:buAutoNum type="arabicPeriod"/>
                </a:pPr>
                <a:r>
                  <a:rPr lang="en-US" sz="2000" dirty="0"/>
                  <a:t>Images 480p, 720p, HD, 4k and 8K, with a Gaussian Blur </a:t>
                </a:r>
                <a14:m>
                  <m:oMath xmlns:m="http://schemas.openxmlformats.org/officeDocument/2006/math">
                    <m:r>
                      <a:rPr lang="it-IT" sz="2000" b="0" i="1" smtClean="0">
                        <a:latin typeface="Cambria Math" panose="02040503050406030204" pitchFamily="18" charset="0"/>
                      </a:rPr>
                      <m:t>3</m:t>
                    </m:r>
                    <m:r>
                      <a:rPr lang="it-IT" sz="2000" b="0" i="1" smtClean="0">
                        <a:latin typeface="Cambria Math" panose="02040503050406030204" pitchFamily="18" charset="0"/>
                        <a:ea typeface="Cambria Math" panose="02040503050406030204" pitchFamily="18" charset="0"/>
                      </a:rPr>
                      <m:t>×3</m:t>
                    </m:r>
                  </m:oMath>
                </a14:m>
                <a:r>
                  <a:rPr lang="en-US" sz="2000" dirty="0"/>
                  <a:t> filter.</a:t>
                </a:r>
              </a:p>
              <a:p>
                <a:pPr marL="914400" lvl="1" indent="-457200">
                  <a:spcAft>
                    <a:spcPts val="1200"/>
                  </a:spcAft>
                  <a:buFont typeface="+mj-lt"/>
                  <a:buAutoNum type="arabicPeriod"/>
                </a:pPr>
                <a:r>
                  <a:rPr lang="en-US" sz="2000" dirty="0"/>
                  <a:t>Filters </a:t>
                </a:r>
                <a14:m>
                  <m:oMath xmlns:m="http://schemas.openxmlformats.org/officeDocument/2006/math">
                    <m:r>
                      <a:rPr lang="it-IT" sz="2000" b="0" i="1" smtClean="0">
                        <a:latin typeface="Cambria Math" panose="02040503050406030204" pitchFamily="18" charset="0"/>
                      </a:rPr>
                      <m:t>3</m:t>
                    </m:r>
                    <m:r>
                      <a:rPr lang="it-IT" sz="2000" b="0" i="1" smtClean="0">
                        <a:latin typeface="Cambria Math" panose="02040503050406030204" pitchFamily="18" charset="0"/>
                        <a:ea typeface="Cambria Math" panose="02040503050406030204" pitchFamily="18" charset="0"/>
                      </a:rPr>
                      <m:t>×3</m:t>
                    </m:r>
                  </m:oMath>
                </a14:m>
                <a:r>
                  <a:rPr lang="en-US" sz="2000" dirty="0"/>
                  <a:t>, </a:t>
                </a:r>
                <a14:m>
                  <m:oMath xmlns:m="http://schemas.openxmlformats.org/officeDocument/2006/math">
                    <m:r>
                      <a:rPr lang="it-IT" sz="2000" b="0" i="1" smtClean="0">
                        <a:latin typeface="Cambria Math" panose="02040503050406030204" pitchFamily="18" charset="0"/>
                      </a:rPr>
                      <m:t>5</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5</m:t>
                    </m:r>
                  </m:oMath>
                </a14:m>
                <a:r>
                  <a:rPr lang="en-US" sz="2000" dirty="0"/>
                  <a:t>, </a:t>
                </a:r>
                <a14:m>
                  <m:oMath xmlns:m="http://schemas.openxmlformats.org/officeDocument/2006/math">
                    <m:r>
                      <a:rPr lang="it-IT" sz="2000" b="0" i="1" smtClean="0">
                        <a:latin typeface="Cambria Math" panose="02040503050406030204" pitchFamily="18" charset="0"/>
                      </a:rPr>
                      <m:t>7</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7</m:t>
                    </m:r>
                  </m:oMath>
                </a14:m>
                <a:r>
                  <a:rPr lang="en-US" sz="2000" dirty="0"/>
                  <a:t> and </a:t>
                </a:r>
                <a14:m>
                  <m:oMath xmlns:m="http://schemas.openxmlformats.org/officeDocument/2006/math">
                    <m:r>
                      <a:rPr lang="it-IT" sz="2000" b="0" i="1" smtClean="0">
                        <a:latin typeface="Cambria Math" panose="02040503050406030204" pitchFamily="18" charset="0"/>
                      </a:rPr>
                      <m:t>9</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9</m:t>
                    </m:r>
                  </m:oMath>
                </a14:m>
                <a:r>
                  <a:rPr lang="en-US" sz="2000" dirty="0"/>
                  <a:t>, with HD image.</a:t>
                </a:r>
              </a:p>
              <a:p>
                <a:pPr marL="457200" indent="-457200">
                  <a:spcAft>
                    <a:spcPts val="1200"/>
                  </a:spcAft>
                  <a:buFont typeface="Arial" panose="020B0604020202020204" pitchFamily="34" charset="0"/>
                  <a:buChar char="•"/>
                </a:pPr>
                <a:r>
                  <a:rPr lang="en-US" sz="2000" dirty="0"/>
                  <a:t>Comparison of memory levels.</a:t>
                </a:r>
              </a:p>
              <a:p>
                <a:pPr marL="457200" indent="-457200">
                  <a:spcAft>
                    <a:spcPts val="1200"/>
                  </a:spcAft>
                  <a:buFont typeface="Arial" panose="020B0604020202020204" pitchFamily="34" charset="0"/>
                  <a:buChar char="•"/>
                </a:pPr>
                <a:r>
                  <a:rPr lang="en-US" sz="2000" b="0" i="0" u="none" strike="noStrike" baseline="0" dirty="0"/>
                  <a:t>Comparison</a:t>
                </a:r>
                <a:r>
                  <a:rPr lang="en-US" sz="2000" b="0" i="0" u="none" strike="noStrike" dirty="0"/>
                  <a:t> of </a:t>
                </a:r>
                <a:r>
                  <a:rPr lang="en-US" sz="2000" b="0" i="0" u="none" strike="noStrike" dirty="0" err="1"/>
                  <a:t>AoS</a:t>
                </a:r>
                <a:r>
                  <a:rPr lang="en-US" sz="2000" b="0" i="0" u="none" strike="noStrike" dirty="0"/>
                  <a:t> and </a:t>
                </a:r>
                <a:r>
                  <a:rPr lang="en-US" sz="2000" b="0" i="0" u="none" strike="noStrike" dirty="0" err="1"/>
                  <a:t>SoA</a:t>
                </a:r>
                <a:r>
                  <a:rPr lang="en-US" sz="2000" b="0" i="0" u="none" strike="noStrike" dirty="0"/>
                  <a:t> architectures.</a:t>
                </a:r>
              </a:p>
              <a:p>
                <a:pPr marL="457200" indent="-457200">
                  <a:spcAft>
                    <a:spcPts val="1200"/>
                  </a:spcAft>
                  <a:buFont typeface="Arial" panose="020B0604020202020204" pitchFamily="34" charset="0"/>
                  <a:buChar char="•"/>
                </a:pPr>
                <a:r>
                  <a:rPr lang="en-US" sz="2000" baseline="0" dirty="0"/>
                  <a:t>Comparison</a:t>
                </a:r>
                <a:r>
                  <a:rPr lang="en-US" sz="2000" dirty="0"/>
                  <a:t> of synchronous and asynchronous loading models.</a:t>
                </a:r>
                <a:endParaRPr lang="en-US" sz="2000" b="0" i="0" u="none" strike="noStrike" baseline="0" dirty="0"/>
              </a:p>
            </p:txBody>
          </p:sp>
        </mc:Choice>
        <mc:Fallback xmlns="">
          <p:sp>
            <p:nvSpPr>
              <p:cNvPr id="9" name="CasellaDiTesto 8">
                <a:extLst>
                  <a:ext uri="{FF2B5EF4-FFF2-40B4-BE49-F238E27FC236}">
                    <a16:creationId xmlns:a16="http://schemas.microsoft.com/office/drawing/2014/main" id="{7DC63684-74D2-496A-9588-5C4487306240}"/>
                  </a:ext>
                </a:extLst>
              </p:cNvPr>
              <p:cNvSpPr txBox="1">
                <a:spLocks noRot="1" noChangeAspect="1" noMove="1" noResize="1" noEditPoints="1" noAdjustHandles="1" noChangeArrowheads="1" noChangeShapeType="1" noTextEdit="1"/>
              </p:cNvSpPr>
              <p:nvPr/>
            </p:nvSpPr>
            <p:spPr>
              <a:xfrm>
                <a:off x="555366" y="2019062"/>
                <a:ext cx="8059937" cy="3016210"/>
              </a:xfrm>
              <a:prstGeom prst="rect">
                <a:avLst/>
              </a:prstGeom>
              <a:blipFill>
                <a:blip r:embed="rId4"/>
                <a:stretch>
                  <a:fillRect l="-681" t="-1010" r="-832" b="-2626"/>
                </a:stretch>
              </a:blipFill>
            </p:spPr>
            <p:txBody>
              <a:bodyPr/>
              <a:lstStyle/>
              <a:p>
                <a:r>
                  <a:rPr lang="it-IT">
                    <a:noFill/>
                  </a:rPr>
                  <a:t> </a:t>
                </a:r>
              </a:p>
            </p:txBody>
          </p:sp>
        </mc:Fallback>
      </mc:AlternateContent>
    </p:spTree>
    <p:extLst>
      <p:ext uri="{BB962C8B-B14F-4D97-AF65-F5344CB8AC3E}">
        <p14:creationId xmlns:p14="http://schemas.microsoft.com/office/powerpoint/2010/main" val="236163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20</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Speedup as the resolution changes:</a:t>
            </a:r>
            <a:endParaRPr lang="en-US" sz="2000" b="0" i="0" u="none" strike="noStrike" baseline="0" dirty="0"/>
          </a:p>
        </p:txBody>
      </p:sp>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nvGraphicFramePr>
        <p:xfrm>
          <a:off x="2646466" y="1807266"/>
          <a:ext cx="3851068" cy="1728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dirty="0"/>
                    </a:p>
                  </a:txBody>
                  <a:tcPr/>
                </a:tc>
                <a:tc>
                  <a:txBody>
                    <a:bodyPr/>
                    <a:lstStyle/>
                    <a:p>
                      <a:pPr algn="ctr"/>
                      <a:r>
                        <a:rPr lang="it-IT" sz="1200" b="1" dirty="0"/>
                        <a:t>Global</a:t>
                      </a:r>
                    </a:p>
                  </a:txBody>
                  <a:tcPr/>
                </a:tc>
                <a:tc>
                  <a:txBody>
                    <a:bodyPr/>
                    <a:lstStyle/>
                    <a:p>
                      <a:pPr algn="ctr"/>
                      <a:r>
                        <a:rPr lang="it-IT" sz="1200" b="1" dirty="0"/>
                        <a:t>Constant</a:t>
                      </a:r>
                    </a:p>
                  </a:txBody>
                  <a:tcPr/>
                </a:tc>
                <a:tc>
                  <a:txBody>
                    <a:bodyPr/>
                    <a:lstStyle/>
                    <a:p>
                      <a:pPr algn="ctr"/>
                      <a:r>
                        <a:rPr lang="it-IT" sz="1200" b="1" dirty="0" err="1"/>
                        <a:t>Shared</a:t>
                      </a:r>
                      <a:endParaRPr lang="it-IT" sz="1200" b="1" dirty="0"/>
                    </a:p>
                  </a:txBody>
                  <a:tcPr/>
                </a:tc>
                <a:extLst>
                  <a:ext uri="{0D108BD9-81ED-4DB2-BD59-A6C34878D82A}">
                    <a16:rowId xmlns:a16="http://schemas.microsoft.com/office/drawing/2014/main" val="2659091634"/>
                  </a:ext>
                </a:extLst>
              </a:tr>
              <a:tr h="288000">
                <a:tc>
                  <a:txBody>
                    <a:bodyPr/>
                    <a:lstStyle/>
                    <a:p>
                      <a:pPr algn="ctr"/>
                      <a:r>
                        <a:rPr lang="it-IT" sz="1200" b="1" dirty="0"/>
                        <a:t>480p</a:t>
                      </a:r>
                    </a:p>
                  </a:txBody>
                  <a:tcPr/>
                </a:tc>
                <a:tc>
                  <a:txBody>
                    <a:bodyPr/>
                    <a:lstStyle/>
                    <a:p>
                      <a:pPr algn="ctr"/>
                      <a:r>
                        <a:rPr lang="it-IT" sz="1200" b="0" i="0" u="none" strike="noStrike" baseline="0" dirty="0">
                          <a:latin typeface="NimbusRomNo9L-Regu"/>
                        </a:rPr>
                        <a:t>3645.86</a:t>
                      </a:r>
                      <a:endParaRPr lang="it-IT" sz="1200" dirty="0"/>
                    </a:p>
                  </a:txBody>
                  <a:tcPr/>
                </a:tc>
                <a:tc>
                  <a:txBody>
                    <a:bodyPr/>
                    <a:lstStyle/>
                    <a:p>
                      <a:pPr algn="ctr"/>
                      <a:r>
                        <a:rPr lang="it-IT" sz="1200" b="0" i="0" u="none" strike="noStrike" baseline="0" dirty="0">
                          <a:latin typeface="NimbusRomNo9L-Regu"/>
                        </a:rPr>
                        <a:t>7709.04</a:t>
                      </a:r>
                      <a:endParaRPr lang="it-IT" sz="1200" dirty="0"/>
                    </a:p>
                  </a:txBody>
                  <a:tcPr/>
                </a:tc>
                <a:tc>
                  <a:txBody>
                    <a:bodyPr/>
                    <a:lstStyle/>
                    <a:p>
                      <a:pPr algn="ctr"/>
                      <a:r>
                        <a:rPr lang="it-IT" sz="1200" b="0" i="0" u="none" strike="noStrike" baseline="0" dirty="0">
                          <a:latin typeface="NimbusRomNo9L-Regu"/>
                        </a:rPr>
                        <a:t>6682.36</a:t>
                      </a:r>
                    </a:p>
                  </a:txBody>
                  <a:tcPr/>
                </a:tc>
                <a:extLst>
                  <a:ext uri="{0D108BD9-81ED-4DB2-BD59-A6C34878D82A}">
                    <a16:rowId xmlns:a16="http://schemas.microsoft.com/office/drawing/2014/main" val="571713010"/>
                  </a:ext>
                </a:extLst>
              </a:tr>
              <a:tr h="288000">
                <a:tc>
                  <a:txBody>
                    <a:bodyPr/>
                    <a:lstStyle/>
                    <a:p>
                      <a:pPr algn="ctr"/>
                      <a:r>
                        <a:rPr lang="it-IT" sz="1200" b="1" dirty="0"/>
                        <a:t>720p</a:t>
                      </a:r>
                    </a:p>
                  </a:txBody>
                  <a:tcPr/>
                </a:tc>
                <a:tc>
                  <a:txBody>
                    <a:bodyPr/>
                    <a:lstStyle/>
                    <a:p>
                      <a:pPr algn="ctr"/>
                      <a:r>
                        <a:rPr lang="it-IT" sz="1200" b="0" i="0" u="none" strike="noStrike" baseline="0" dirty="0">
                          <a:latin typeface="NimbusRomNo9L-Regu"/>
                        </a:rPr>
                        <a:t>4929.97</a:t>
                      </a:r>
                    </a:p>
                  </a:txBody>
                  <a:tcPr/>
                </a:tc>
                <a:tc>
                  <a:txBody>
                    <a:bodyPr/>
                    <a:lstStyle/>
                    <a:p>
                      <a:pPr algn="ctr"/>
                      <a:r>
                        <a:rPr lang="it-IT" sz="1200" b="0" i="0" u="none" strike="noStrike" baseline="0" dirty="0">
                          <a:latin typeface="NimbusRomNo9L-Regu"/>
                        </a:rPr>
                        <a:t>9681.91</a:t>
                      </a:r>
                      <a:endParaRPr lang="it-IT" sz="1200" dirty="0"/>
                    </a:p>
                  </a:txBody>
                  <a:tcPr/>
                </a:tc>
                <a:tc>
                  <a:txBody>
                    <a:bodyPr/>
                    <a:lstStyle/>
                    <a:p>
                      <a:pPr algn="ctr"/>
                      <a:r>
                        <a:rPr lang="it-IT" sz="1200" b="0" i="0" u="none" strike="noStrike" baseline="0" dirty="0">
                          <a:latin typeface="NimbusRomNo9L-Regu"/>
                        </a:rPr>
                        <a:t>8251.72</a:t>
                      </a:r>
                      <a:endParaRPr lang="it-IT" sz="1200" dirty="0"/>
                    </a:p>
                  </a:txBody>
                  <a:tcPr/>
                </a:tc>
                <a:extLst>
                  <a:ext uri="{0D108BD9-81ED-4DB2-BD59-A6C34878D82A}">
                    <a16:rowId xmlns:a16="http://schemas.microsoft.com/office/drawing/2014/main" val="3961157108"/>
                  </a:ext>
                </a:extLst>
              </a:tr>
              <a:tr h="288000">
                <a:tc>
                  <a:txBody>
                    <a:bodyPr/>
                    <a:lstStyle/>
                    <a:p>
                      <a:pPr algn="ctr"/>
                      <a:r>
                        <a:rPr lang="it-IT" sz="1200" b="1" dirty="0"/>
                        <a:t>HD</a:t>
                      </a:r>
                    </a:p>
                  </a:txBody>
                  <a:tcPr/>
                </a:tc>
                <a:tc>
                  <a:txBody>
                    <a:bodyPr/>
                    <a:lstStyle/>
                    <a:p>
                      <a:pPr algn="ctr"/>
                      <a:r>
                        <a:rPr lang="it-IT" sz="1200" b="0" i="0" u="none" strike="noStrike" baseline="0" dirty="0">
                          <a:latin typeface="NimbusRomNo9L-Regu"/>
                        </a:rPr>
                        <a:t>8534.28</a:t>
                      </a:r>
                    </a:p>
                  </a:txBody>
                  <a:tcPr/>
                </a:tc>
                <a:tc>
                  <a:txBody>
                    <a:bodyPr/>
                    <a:lstStyle/>
                    <a:p>
                      <a:pPr algn="ctr"/>
                      <a:r>
                        <a:rPr lang="it-IT" sz="1200" b="0" i="0" u="none" strike="noStrike" baseline="0" dirty="0">
                          <a:latin typeface="NimbusRomNo9L-Regu"/>
                        </a:rPr>
                        <a:t>11207.86</a:t>
                      </a:r>
                      <a:endParaRPr lang="it-IT" sz="1200" dirty="0"/>
                    </a:p>
                  </a:txBody>
                  <a:tcPr/>
                </a:tc>
                <a:tc>
                  <a:txBody>
                    <a:bodyPr/>
                    <a:lstStyle/>
                    <a:p>
                      <a:pPr algn="ctr"/>
                      <a:r>
                        <a:rPr lang="it-IT" sz="1200" b="0" i="0" u="none" strike="noStrike" baseline="0" dirty="0">
                          <a:latin typeface="NimbusRomNo9L-Regu"/>
                        </a:rPr>
                        <a:t>9084.96</a:t>
                      </a:r>
                      <a:endParaRPr lang="it-IT" sz="1200" dirty="0"/>
                    </a:p>
                  </a:txBody>
                  <a:tcPr/>
                </a:tc>
                <a:extLst>
                  <a:ext uri="{0D108BD9-81ED-4DB2-BD59-A6C34878D82A}">
                    <a16:rowId xmlns:a16="http://schemas.microsoft.com/office/drawing/2014/main" val="2940861069"/>
                  </a:ext>
                </a:extLst>
              </a:tr>
              <a:tr h="288000">
                <a:tc>
                  <a:txBody>
                    <a:bodyPr/>
                    <a:lstStyle/>
                    <a:p>
                      <a:pPr algn="ctr"/>
                      <a:r>
                        <a:rPr lang="it-IT" sz="1200" b="1" dirty="0"/>
                        <a:t>4K</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10602.63</a:t>
                      </a:r>
                    </a:p>
                  </a:txBody>
                  <a:tcPr/>
                </a:tc>
                <a:tc>
                  <a:txBody>
                    <a:bodyPr/>
                    <a:lstStyle/>
                    <a:p>
                      <a:pPr algn="ctr"/>
                      <a:r>
                        <a:rPr lang="it-IT" sz="1200" b="0" i="0" u="none" strike="noStrike" baseline="0" dirty="0">
                          <a:latin typeface="NimbusRomNo9L-Regu"/>
                        </a:rPr>
                        <a:t>12181.03</a:t>
                      </a:r>
                      <a:endParaRPr lang="it-IT" sz="1200" dirty="0"/>
                    </a:p>
                  </a:txBody>
                  <a:tcPr/>
                </a:tc>
                <a:tc>
                  <a:txBody>
                    <a:bodyPr/>
                    <a:lstStyle/>
                    <a:p>
                      <a:pPr algn="ctr"/>
                      <a:r>
                        <a:rPr lang="it-IT" sz="1200" b="0" i="0" u="none" strike="noStrike" baseline="0" dirty="0">
                          <a:latin typeface="NimbusRomNo9L-Regu"/>
                        </a:rPr>
                        <a:t>9990.22</a:t>
                      </a:r>
                      <a:endParaRPr lang="it-IT" sz="1200" dirty="0"/>
                    </a:p>
                  </a:txBody>
                  <a:tcPr/>
                </a:tc>
                <a:extLst>
                  <a:ext uri="{0D108BD9-81ED-4DB2-BD59-A6C34878D82A}">
                    <a16:rowId xmlns:a16="http://schemas.microsoft.com/office/drawing/2014/main" val="4199193052"/>
                  </a:ext>
                </a:extLst>
              </a:tr>
              <a:tr h="288000">
                <a:tc>
                  <a:txBody>
                    <a:bodyPr/>
                    <a:lstStyle/>
                    <a:p>
                      <a:pPr algn="ctr"/>
                      <a:r>
                        <a:rPr lang="it-IT" sz="1200" b="1" dirty="0"/>
                        <a:t>8K</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13780.7</a:t>
                      </a:r>
                      <a:endParaRPr lang="it-IT" sz="1200" dirty="0">
                        <a:latin typeface="NimbusRomNo9L-Regu"/>
                      </a:endParaRPr>
                    </a:p>
                  </a:txBody>
                  <a:tcPr/>
                </a:tc>
                <a:tc>
                  <a:txBody>
                    <a:bodyPr/>
                    <a:lstStyle/>
                    <a:p>
                      <a:pPr algn="ctr"/>
                      <a:r>
                        <a:rPr lang="it-IT" sz="1200" b="1" i="0" u="none" strike="noStrike" baseline="0" dirty="0">
                          <a:latin typeface="NimbusRomNo9L-Regu"/>
                        </a:rPr>
                        <a:t>15118.17</a:t>
                      </a:r>
                      <a:endParaRPr lang="it-IT" sz="1200" b="1" dirty="0">
                        <a:latin typeface="NimbusRomNo9L-Regu"/>
                      </a:endParaRPr>
                    </a:p>
                  </a:txBody>
                  <a:tcPr/>
                </a:tc>
                <a:tc>
                  <a:txBody>
                    <a:bodyPr/>
                    <a:lstStyle/>
                    <a:p>
                      <a:pPr algn="ctr"/>
                      <a:r>
                        <a:rPr lang="it-IT" sz="1200" b="0" i="0" u="none" strike="noStrike" kern="1200" baseline="0" dirty="0">
                          <a:solidFill>
                            <a:schemeClr val="tx1"/>
                          </a:solidFill>
                          <a:latin typeface="NimbusRomNo9L-Regu"/>
                          <a:ea typeface="+mn-ea"/>
                          <a:cs typeface="+mn-cs"/>
                        </a:rPr>
                        <a:t>12433</a:t>
                      </a:r>
                      <a:endParaRPr lang="it-IT" sz="1200" dirty="0">
                        <a:latin typeface="NimbusRomNo9L-Regu"/>
                      </a:endParaRPr>
                    </a:p>
                  </a:txBody>
                  <a:tcPr/>
                </a:tc>
                <a:extLst>
                  <a:ext uri="{0D108BD9-81ED-4DB2-BD59-A6C34878D82A}">
                    <a16:rowId xmlns:a16="http://schemas.microsoft.com/office/drawing/2014/main" val="2516315381"/>
                  </a:ext>
                </a:extLst>
              </a:tr>
            </a:tbl>
          </a:graphicData>
        </a:graphic>
      </p:graphicFrame>
      <p:pic>
        <p:nvPicPr>
          <p:cNvPr id="6" name="Immagine 5">
            <a:extLst>
              <a:ext uri="{FF2B5EF4-FFF2-40B4-BE49-F238E27FC236}">
                <a16:creationId xmlns:a16="http://schemas.microsoft.com/office/drawing/2014/main" id="{D09CEA38-43FA-458A-9943-0BBBA75DD1AA}"/>
              </a:ext>
            </a:extLst>
          </p:cNvPr>
          <p:cNvPicPr>
            <a:picLocks noChangeAspect="1"/>
          </p:cNvPicPr>
          <p:nvPr/>
        </p:nvPicPr>
        <p:blipFill>
          <a:blip r:embed="rId4"/>
          <a:srcRect/>
          <a:stretch/>
        </p:blipFill>
        <p:spPr>
          <a:xfrm>
            <a:off x="2534267" y="3579560"/>
            <a:ext cx="4102134" cy="3076601"/>
          </a:xfrm>
          <a:prstGeom prst="rect">
            <a:avLst/>
          </a:prstGeom>
        </p:spPr>
      </p:pic>
    </p:spTree>
    <p:extLst>
      <p:ext uri="{BB962C8B-B14F-4D97-AF65-F5344CB8AC3E}">
        <p14:creationId xmlns:p14="http://schemas.microsoft.com/office/powerpoint/2010/main" val="2938765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21</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Speedup as the filter sizes changes:</a:t>
            </a:r>
            <a:endParaRPr lang="en-US" sz="2000" b="0" i="0" u="none" strike="noStrike" baseline="0" dirty="0"/>
          </a:p>
        </p:txBody>
      </p:sp>
      <mc:AlternateContent xmlns:mc="http://schemas.openxmlformats.org/markup-compatibility/2006" xmlns:a14="http://schemas.microsoft.com/office/drawing/2010/main">
        <mc:Choice Requires="a14">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nvGraphicFramePr>
            <p:xfrm>
              <a:off x="2646466" y="1807266"/>
              <a:ext cx="3851068" cy="1440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i="0" dirty="0"/>
                        </a:p>
                      </a:txBody>
                      <a:tcPr/>
                    </a:tc>
                    <a:tc>
                      <a:txBody>
                        <a:bodyPr/>
                        <a:lstStyle/>
                        <a:p>
                          <a:pPr algn="ctr"/>
                          <a:r>
                            <a:rPr lang="it-IT" sz="1200" b="1" i="0" dirty="0"/>
                            <a:t>Global</a:t>
                          </a:r>
                        </a:p>
                      </a:txBody>
                      <a:tcPr/>
                    </a:tc>
                    <a:tc>
                      <a:txBody>
                        <a:bodyPr/>
                        <a:lstStyle/>
                        <a:p>
                          <a:pPr algn="ctr"/>
                          <a:r>
                            <a:rPr lang="it-IT" sz="1200" b="1" i="0" dirty="0"/>
                            <a:t>Constant</a:t>
                          </a:r>
                        </a:p>
                      </a:txBody>
                      <a:tcPr/>
                    </a:tc>
                    <a:tc>
                      <a:txBody>
                        <a:bodyPr/>
                        <a:lstStyle/>
                        <a:p>
                          <a:pPr algn="ctr"/>
                          <a:r>
                            <a:rPr lang="it-IT" sz="1200" b="1" i="0" dirty="0" err="1"/>
                            <a:t>Shared</a:t>
                          </a:r>
                          <a:endParaRPr lang="it-IT" sz="1200" b="1" i="0" dirty="0"/>
                        </a:p>
                      </a:txBody>
                      <a:tcPr/>
                    </a:tc>
                    <a:extLst>
                      <a:ext uri="{0D108BD9-81ED-4DB2-BD59-A6C34878D82A}">
                        <a16:rowId xmlns:a16="http://schemas.microsoft.com/office/drawing/2014/main" val="2659091634"/>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𝟑</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𝟑</m:t>
                                </m:r>
                              </m:oMath>
                            </m:oMathPara>
                          </a14:m>
                          <a:endParaRPr lang="it-IT" sz="1200" b="1" i="0" dirty="0"/>
                        </a:p>
                      </a:txBody>
                      <a:tcPr/>
                    </a:tc>
                    <a:tc>
                      <a:txBody>
                        <a:bodyPr/>
                        <a:lstStyle/>
                        <a:p>
                          <a:pPr algn="ctr"/>
                          <a:r>
                            <a:rPr lang="it-IT" sz="1200" b="0" i="0" u="none" strike="noStrike" baseline="0" dirty="0">
                              <a:latin typeface="NimbusRomNo9L-Regu"/>
                            </a:rPr>
                            <a:t>8554.41</a:t>
                          </a:r>
                        </a:p>
                      </a:txBody>
                      <a:tcPr/>
                    </a:tc>
                    <a:tc>
                      <a:txBody>
                        <a:bodyPr/>
                        <a:lstStyle/>
                        <a:p>
                          <a:pPr algn="ctr"/>
                          <a:r>
                            <a:rPr lang="it-IT" sz="1200" b="0" i="0" u="none" strike="noStrike" baseline="0" dirty="0">
                              <a:latin typeface="NimbusRomNo9L-Regu"/>
                            </a:rPr>
                            <a:t>11232.12</a:t>
                          </a:r>
                          <a:endParaRPr lang="it-IT" sz="1200" i="0" dirty="0"/>
                        </a:p>
                      </a:txBody>
                      <a:tcPr/>
                    </a:tc>
                    <a:tc>
                      <a:txBody>
                        <a:bodyPr/>
                        <a:lstStyle/>
                        <a:p>
                          <a:pPr algn="ctr"/>
                          <a:r>
                            <a:rPr lang="it-IT" sz="1200" b="0" i="0" u="none" strike="noStrike" baseline="0" dirty="0">
                              <a:latin typeface="NimbusRomNo9L-Regu"/>
                            </a:rPr>
                            <a:t>9133.13</a:t>
                          </a:r>
                        </a:p>
                      </a:txBody>
                      <a:tcPr/>
                    </a:tc>
                    <a:extLst>
                      <a:ext uri="{0D108BD9-81ED-4DB2-BD59-A6C34878D82A}">
                        <a16:rowId xmlns:a16="http://schemas.microsoft.com/office/drawing/2014/main" val="571713010"/>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𝟓</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𝟓</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11578.48</a:t>
                          </a:r>
                        </a:p>
                      </a:txBody>
                      <a:tcPr/>
                    </a:tc>
                    <a:tc>
                      <a:txBody>
                        <a:bodyPr/>
                        <a:lstStyle/>
                        <a:p>
                          <a:pPr algn="ctr"/>
                          <a:r>
                            <a:rPr lang="it-IT" sz="1200" b="0" i="0" u="none" strike="noStrike" baseline="0" dirty="0">
                              <a:latin typeface="NimbusRomNo9L-Regu"/>
                            </a:rPr>
                            <a:t>13738.88</a:t>
                          </a:r>
                          <a:endParaRPr lang="it-IT" sz="1200" i="0" dirty="0"/>
                        </a:p>
                      </a:txBody>
                      <a:tcPr/>
                    </a:tc>
                    <a:tc>
                      <a:txBody>
                        <a:bodyPr/>
                        <a:lstStyle/>
                        <a:p>
                          <a:pPr algn="ctr"/>
                          <a:r>
                            <a:rPr lang="it-IT" sz="1200" b="0" i="0" u="none" strike="noStrike" baseline="0" dirty="0">
                              <a:latin typeface="NimbusRomNo9L-Regu"/>
                            </a:rPr>
                            <a:t>14922.6</a:t>
                          </a:r>
                          <a:endParaRPr lang="it-IT" sz="1200" i="0" dirty="0"/>
                        </a:p>
                      </a:txBody>
                      <a:tcPr/>
                    </a:tc>
                    <a:extLst>
                      <a:ext uri="{0D108BD9-81ED-4DB2-BD59-A6C34878D82A}">
                        <a16:rowId xmlns:a16="http://schemas.microsoft.com/office/drawing/2014/main" val="3961157108"/>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𝟕</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𝟕</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13550.8</a:t>
                          </a:r>
                        </a:p>
                      </a:txBody>
                      <a:tcPr/>
                    </a:tc>
                    <a:tc>
                      <a:txBody>
                        <a:bodyPr/>
                        <a:lstStyle/>
                        <a:p>
                          <a:pPr algn="ctr"/>
                          <a:r>
                            <a:rPr lang="it-IT" sz="1200" b="0" i="0" u="none" strike="noStrike" baseline="0" dirty="0">
                              <a:latin typeface="NimbusRomNo9L-Regu"/>
                            </a:rPr>
                            <a:t>15232.74</a:t>
                          </a:r>
                          <a:endParaRPr lang="it-IT" sz="1200" i="0" dirty="0"/>
                        </a:p>
                      </a:txBody>
                      <a:tcPr/>
                    </a:tc>
                    <a:tc>
                      <a:txBody>
                        <a:bodyPr/>
                        <a:lstStyle/>
                        <a:p>
                          <a:pPr algn="ctr"/>
                          <a:r>
                            <a:rPr lang="it-IT" sz="1200" b="0" i="0" u="none" strike="noStrike" baseline="0" dirty="0">
                              <a:latin typeface="NimbusRomNo9L-Regu"/>
                            </a:rPr>
                            <a:t>20230.6</a:t>
                          </a:r>
                          <a:endParaRPr lang="it-IT" sz="1200" i="0" dirty="0"/>
                        </a:p>
                      </a:txBody>
                      <a:tcPr/>
                    </a:tc>
                    <a:extLst>
                      <a:ext uri="{0D108BD9-81ED-4DB2-BD59-A6C34878D82A}">
                        <a16:rowId xmlns:a16="http://schemas.microsoft.com/office/drawing/2014/main" val="2940861069"/>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𝟗</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𝟗</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14236.82</a:t>
                          </a:r>
                        </a:p>
                      </a:txBody>
                      <a:tcPr/>
                    </a:tc>
                    <a:tc>
                      <a:txBody>
                        <a:bodyPr/>
                        <a:lstStyle/>
                        <a:p>
                          <a:pPr algn="ctr"/>
                          <a:r>
                            <a:rPr lang="it-IT" sz="1200" b="0" i="0" u="none" strike="noStrike" baseline="0" dirty="0">
                              <a:latin typeface="NimbusRomNo9L-Regu"/>
                            </a:rPr>
                            <a:t>15679.22</a:t>
                          </a:r>
                          <a:endParaRPr lang="it-IT" sz="1200" i="0" dirty="0"/>
                        </a:p>
                      </a:txBody>
                      <a:tcPr/>
                    </a:tc>
                    <a:tc>
                      <a:txBody>
                        <a:bodyPr/>
                        <a:lstStyle/>
                        <a:p>
                          <a:pPr algn="ctr"/>
                          <a:r>
                            <a:rPr lang="it-IT" sz="1200" b="1" i="0" u="none" strike="noStrike" baseline="0" dirty="0">
                              <a:latin typeface="NimbusRomNo9L-Medi"/>
                            </a:rPr>
                            <a:t>24850.18</a:t>
                          </a:r>
                          <a:endParaRPr lang="it-IT" sz="1200" b="1" i="0" dirty="0"/>
                        </a:p>
                      </a:txBody>
                      <a:tcPr/>
                    </a:tc>
                    <a:extLst>
                      <a:ext uri="{0D108BD9-81ED-4DB2-BD59-A6C34878D82A}">
                        <a16:rowId xmlns:a16="http://schemas.microsoft.com/office/drawing/2014/main" val="4199193052"/>
                      </a:ext>
                    </a:extLst>
                  </a:tr>
                </a:tbl>
              </a:graphicData>
            </a:graphic>
          </p:graphicFrame>
        </mc:Choice>
        <mc:Fallback xmlns="">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extLst>
                  <p:ext uri="{D42A27DB-BD31-4B8C-83A1-F6EECF244321}">
                    <p14:modId xmlns:p14="http://schemas.microsoft.com/office/powerpoint/2010/main" val="2995574606"/>
                  </p:ext>
                </p:extLst>
              </p:nvPr>
            </p:nvGraphicFramePr>
            <p:xfrm>
              <a:off x="2646466" y="1807266"/>
              <a:ext cx="3851068" cy="1440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i="0" dirty="0"/>
                        </a:p>
                      </a:txBody>
                      <a:tcPr/>
                    </a:tc>
                    <a:tc>
                      <a:txBody>
                        <a:bodyPr/>
                        <a:lstStyle/>
                        <a:p>
                          <a:pPr algn="ctr"/>
                          <a:r>
                            <a:rPr lang="it-IT" sz="1200" b="1" i="0" dirty="0"/>
                            <a:t>Global</a:t>
                          </a:r>
                        </a:p>
                      </a:txBody>
                      <a:tcPr/>
                    </a:tc>
                    <a:tc>
                      <a:txBody>
                        <a:bodyPr/>
                        <a:lstStyle/>
                        <a:p>
                          <a:pPr algn="ctr"/>
                          <a:r>
                            <a:rPr lang="it-IT" sz="1200" b="1" i="0" dirty="0"/>
                            <a:t>Constant</a:t>
                          </a:r>
                        </a:p>
                      </a:txBody>
                      <a:tcPr/>
                    </a:tc>
                    <a:tc>
                      <a:txBody>
                        <a:bodyPr/>
                        <a:lstStyle/>
                        <a:p>
                          <a:pPr algn="ctr"/>
                          <a:r>
                            <a:rPr lang="it-IT" sz="1200" b="1" i="0" dirty="0" err="1"/>
                            <a:t>Shared</a:t>
                          </a:r>
                          <a:endParaRPr lang="it-IT" sz="1200" b="1" i="0" dirty="0"/>
                        </a:p>
                      </a:txBody>
                      <a:tcPr/>
                    </a:tc>
                    <a:extLst>
                      <a:ext uri="{0D108BD9-81ED-4DB2-BD59-A6C34878D82A}">
                        <a16:rowId xmlns:a16="http://schemas.microsoft.com/office/drawing/2014/main" val="2659091634"/>
                      </a:ext>
                    </a:extLst>
                  </a:tr>
                  <a:tr h="288000">
                    <a:tc>
                      <a:txBody>
                        <a:bodyPr/>
                        <a:lstStyle/>
                        <a:p>
                          <a:endParaRPr lang="it-IT"/>
                        </a:p>
                      </a:txBody>
                      <a:tcPr>
                        <a:blipFill>
                          <a:blip r:embed="rId4"/>
                          <a:stretch>
                            <a:fillRect l="-633" t="-100000" r="-301266" b="-306250"/>
                          </a:stretch>
                        </a:blipFill>
                      </a:tcPr>
                    </a:tc>
                    <a:tc>
                      <a:txBody>
                        <a:bodyPr/>
                        <a:lstStyle/>
                        <a:p>
                          <a:pPr algn="ctr"/>
                          <a:r>
                            <a:rPr lang="it-IT" sz="1200" b="0" i="0" u="none" strike="noStrike" baseline="0" dirty="0">
                              <a:latin typeface="NimbusRomNo9L-Regu"/>
                            </a:rPr>
                            <a:t>8554.41</a:t>
                          </a:r>
                        </a:p>
                      </a:txBody>
                      <a:tcPr/>
                    </a:tc>
                    <a:tc>
                      <a:txBody>
                        <a:bodyPr/>
                        <a:lstStyle/>
                        <a:p>
                          <a:pPr algn="ctr"/>
                          <a:r>
                            <a:rPr lang="it-IT" sz="1200" b="0" i="0" u="none" strike="noStrike" baseline="0" dirty="0">
                              <a:latin typeface="NimbusRomNo9L-Regu"/>
                            </a:rPr>
                            <a:t>11232.12</a:t>
                          </a:r>
                          <a:endParaRPr lang="it-IT" sz="1200" i="0" dirty="0"/>
                        </a:p>
                      </a:txBody>
                      <a:tcPr/>
                    </a:tc>
                    <a:tc>
                      <a:txBody>
                        <a:bodyPr/>
                        <a:lstStyle/>
                        <a:p>
                          <a:pPr algn="ctr"/>
                          <a:r>
                            <a:rPr lang="it-IT" sz="1200" b="0" i="0" u="none" strike="noStrike" baseline="0" dirty="0">
                              <a:latin typeface="NimbusRomNo9L-Regu"/>
                            </a:rPr>
                            <a:t>9133.13</a:t>
                          </a:r>
                        </a:p>
                      </a:txBody>
                      <a:tcPr/>
                    </a:tc>
                    <a:extLst>
                      <a:ext uri="{0D108BD9-81ED-4DB2-BD59-A6C34878D82A}">
                        <a16:rowId xmlns:a16="http://schemas.microsoft.com/office/drawing/2014/main" val="571713010"/>
                      </a:ext>
                    </a:extLst>
                  </a:tr>
                  <a:tr h="288000">
                    <a:tc>
                      <a:txBody>
                        <a:bodyPr/>
                        <a:lstStyle/>
                        <a:p>
                          <a:endParaRPr lang="it-IT"/>
                        </a:p>
                      </a:txBody>
                      <a:tcPr>
                        <a:blipFill>
                          <a:blip r:embed="rId4"/>
                          <a:stretch>
                            <a:fillRect l="-633" t="-204255" r="-301266" b="-212766"/>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11578.48</a:t>
                          </a:r>
                        </a:p>
                      </a:txBody>
                      <a:tcPr/>
                    </a:tc>
                    <a:tc>
                      <a:txBody>
                        <a:bodyPr/>
                        <a:lstStyle/>
                        <a:p>
                          <a:pPr algn="ctr"/>
                          <a:r>
                            <a:rPr lang="it-IT" sz="1200" b="0" i="0" u="none" strike="noStrike" baseline="0" dirty="0">
                              <a:latin typeface="NimbusRomNo9L-Regu"/>
                            </a:rPr>
                            <a:t>13738.88</a:t>
                          </a:r>
                          <a:endParaRPr lang="it-IT" sz="1200" i="0" dirty="0"/>
                        </a:p>
                      </a:txBody>
                      <a:tcPr/>
                    </a:tc>
                    <a:tc>
                      <a:txBody>
                        <a:bodyPr/>
                        <a:lstStyle/>
                        <a:p>
                          <a:pPr algn="ctr"/>
                          <a:r>
                            <a:rPr lang="it-IT" sz="1200" b="0" i="0" u="none" strike="noStrike" baseline="0" dirty="0">
                              <a:latin typeface="NimbusRomNo9L-Regu"/>
                            </a:rPr>
                            <a:t>14922.6</a:t>
                          </a:r>
                          <a:endParaRPr lang="it-IT" sz="1200" i="0" dirty="0"/>
                        </a:p>
                      </a:txBody>
                      <a:tcPr/>
                    </a:tc>
                    <a:extLst>
                      <a:ext uri="{0D108BD9-81ED-4DB2-BD59-A6C34878D82A}">
                        <a16:rowId xmlns:a16="http://schemas.microsoft.com/office/drawing/2014/main" val="3961157108"/>
                      </a:ext>
                    </a:extLst>
                  </a:tr>
                  <a:tr h="288000">
                    <a:tc>
                      <a:txBody>
                        <a:bodyPr/>
                        <a:lstStyle/>
                        <a:p>
                          <a:endParaRPr lang="it-IT"/>
                        </a:p>
                      </a:txBody>
                      <a:tcPr>
                        <a:blipFill>
                          <a:blip r:embed="rId4"/>
                          <a:stretch>
                            <a:fillRect l="-633" t="-297917" r="-301266" b="-108333"/>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13550.8</a:t>
                          </a:r>
                        </a:p>
                      </a:txBody>
                      <a:tcPr/>
                    </a:tc>
                    <a:tc>
                      <a:txBody>
                        <a:bodyPr/>
                        <a:lstStyle/>
                        <a:p>
                          <a:pPr algn="ctr"/>
                          <a:r>
                            <a:rPr lang="it-IT" sz="1200" b="0" i="0" u="none" strike="noStrike" baseline="0" dirty="0">
                              <a:latin typeface="NimbusRomNo9L-Regu"/>
                            </a:rPr>
                            <a:t>15232.74</a:t>
                          </a:r>
                          <a:endParaRPr lang="it-IT" sz="1200" i="0" dirty="0"/>
                        </a:p>
                      </a:txBody>
                      <a:tcPr/>
                    </a:tc>
                    <a:tc>
                      <a:txBody>
                        <a:bodyPr/>
                        <a:lstStyle/>
                        <a:p>
                          <a:pPr algn="ctr"/>
                          <a:r>
                            <a:rPr lang="it-IT" sz="1200" b="0" i="0" u="none" strike="noStrike" baseline="0" dirty="0">
                              <a:latin typeface="NimbusRomNo9L-Regu"/>
                            </a:rPr>
                            <a:t>20230.6</a:t>
                          </a:r>
                          <a:endParaRPr lang="it-IT" sz="1200" i="0" dirty="0"/>
                        </a:p>
                      </a:txBody>
                      <a:tcPr/>
                    </a:tc>
                    <a:extLst>
                      <a:ext uri="{0D108BD9-81ED-4DB2-BD59-A6C34878D82A}">
                        <a16:rowId xmlns:a16="http://schemas.microsoft.com/office/drawing/2014/main" val="2940861069"/>
                      </a:ext>
                    </a:extLst>
                  </a:tr>
                  <a:tr h="288000">
                    <a:tc>
                      <a:txBody>
                        <a:bodyPr/>
                        <a:lstStyle/>
                        <a:p>
                          <a:endParaRPr lang="it-IT"/>
                        </a:p>
                      </a:txBody>
                      <a:tcPr>
                        <a:blipFill>
                          <a:blip r:embed="rId4"/>
                          <a:stretch>
                            <a:fillRect l="-633" t="-406383" r="-301266" b="-10638"/>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14236.82</a:t>
                          </a:r>
                        </a:p>
                      </a:txBody>
                      <a:tcPr/>
                    </a:tc>
                    <a:tc>
                      <a:txBody>
                        <a:bodyPr/>
                        <a:lstStyle/>
                        <a:p>
                          <a:pPr algn="ctr"/>
                          <a:r>
                            <a:rPr lang="it-IT" sz="1200" b="0" i="0" u="none" strike="noStrike" baseline="0" dirty="0">
                              <a:latin typeface="NimbusRomNo9L-Regu"/>
                            </a:rPr>
                            <a:t>15679.22</a:t>
                          </a:r>
                          <a:endParaRPr lang="it-IT" sz="1200" i="0" dirty="0"/>
                        </a:p>
                      </a:txBody>
                      <a:tcPr/>
                    </a:tc>
                    <a:tc>
                      <a:txBody>
                        <a:bodyPr/>
                        <a:lstStyle/>
                        <a:p>
                          <a:pPr algn="ctr"/>
                          <a:r>
                            <a:rPr lang="it-IT" sz="1200" b="1" i="0" u="none" strike="noStrike" baseline="0" dirty="0">
                              <a:latin typeface="NimbusRomNo9L-Medi"/>
                            </a:rPr>
                            <a:t>24850.18</a:t>
                          </a:r>
                          <a:endParaRPr lang="it-IT" sz="1200" b="1" i="0" dirty="0"/>
                        </a:p>
                      </a:txBody>
                      <a:tcPr/>
                    </a:tc>
                    <a:extLst>
                      <a:ext uri="{0D108BD9-81ED-4DB2-BD59-A6C34878D82A}">
                        <a16:rowId xmlns:a16="http://schemas.microsoft.com/office/drawing/2014/main" val="4199193052"/>
                      </a:ext>
                    </a:extLst>
                  </a:tr>
                </a:tbl>
              </a:graphicData>
            </a:graphic>
          </p:graphicFrame>
        </mc:Fallback>
      </mc:AlternateContent>
      <p:pic>
        <p:nvPicPr>
          <p:cNvPr id="6" name="Immagine 5">
            <a:extLst>
              <a:ext uri="{FF2B5EF4-FFF2-40B4-BE49-F238E27FC236}">
                <a16:creationId xmlns:a16="http://schemas.microsoft.com/office/drawing/2014/main" id="{D09CEA38-43FA-458A-9943-0BBBA75DD1AA}"/>
              </a:ext>
            </a:extLst>
          </p:cNvPr>
          <p:cNvPicPr>
            <a:picLocks noChangeAspect="1"/>
          </p:cNvPicPr>
          <p:nvPr/>
        </p:nvPicPr>
        <p:blipFill>
          <a:blip r:embed="rId5"/>
          <a:srcRect/>
          <a:stretch/>
        </p:blipFill>
        <p:spPr>
          <a:xfrm>
            <a:off x="2534267" y="3579560"/>
            <a:ext cx="4102134" cy="3076600"/>
          </a:xfrm>
          <a:prstGeom prst="rect">
            <a:avLst/>
          </a:prstGeom>
        </p:spPr>
      </p:pic>
    </p:spTree>
    <p:extLst>
      <p:ext uri="{BB962C8B-B14F-4D97-AF65-F5344CB8AC3E}">
        <p14:creationId xmlns:p14="http://schemas.microsoft.com/office/powerpoint/2010/main" val="27804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27655"/>
            <a:ext cx="9170670" cy="6875145"/>
          </a:xfrm>
          <a:prstGeom prst="rect">
            <a:avLst/>
          </a:prstGeom>
        </p:spPr>
      </p:pic>
      <p:sp>
        <p:nvSpPr>
          <p:cNvPr id="9" name="CasellaDiTesto 8"/>
          <p:cNvSpPr txBox="1"/>
          <p:nvPr/>
        </p:nvSpPr>
        <p:spPr>
          <a:xfrm>
            <a:off x="896376" y="1922370"/>
            <a:ext cx="3263406" cy="378565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Different types of filter kernels (depending on kernel coefficients):</a:t>
            </a:r>
          </a:p>
          <a:p>
            <a:pPr marL="914400" lvl="1" indent="-457200">
              <a:spcAft>
                <a:spcPts val="1200"/>
              </a:spcAft>
              <a:buFont typeface="Courier New" panose="02070309020205020404" pitchFamily="49" charset="0"/>
              <a:buChar char="o"/>
            </a:pPr>
            <a:r>
              <a:rPr lang="en-US" sz="2000" dirty="0"/>
              <a:t>Box blur.</a:t>
            </a:r>
          </a:p>
          <a:p>
            <a:pPr marL="914400" lvl="1" indent="-457200">
              <a:spcAft>
                <a:spcPts val="1200"/>
              </a:spcAft>
              <a:buFont typeface="Courier New" panose="02070309020205020404" pitchFamily="49" charset="0"/>
              <a:buChar char="o"/>
            </a:pPr>
            <a:r>
              <a:rPr lang="en-US" sz="2000" dirty="0"/>
              <a:t>Gaussian blur.</a:t>
            </a:r>
          </a:p>
          <a:p>
            <a:pPr marL="914400" lvl="1" indent="-457200">
              <a:spcAft>
                <a:spcPts val="1200"/>
              </a:spcAft>
              <a:buFont typeface="Courier New" panose="02070309020205020404" pitchFamily="49" charset="0"/>
              <a:buChar char="o"/>
            </a:pPr>
            <a:r>
              <a:rPr lang="en-US" sz="2000" dirty="0"/>
              <a:t>Edge detection.</a:t>
            </a:r>
          </a:p>
          <a:p>
            <a:pPr marL="914400" lvl="1" indent="-457200">
              <a:spcAft>
                <a:spcPts val="1200"/>
              </a:spcAft>
              <a:buFont typeface="Courier New" panose="02070309020205020404" pitchFamily="49" charset="0"/>
              <a:buChar char="o"/>
            </a:pPr>
            <a:r>
              <a:rPr lang="en-US" sz="2000" dirty="0"/>
              <a:t>Sharpen.</a:t>
            </a:r>
          </a:p>
          <a:p>
            <a:pPr marL="914400" lvl="1" indent="-457200">
              <a:spcAft>
                <a:spcPts val="1200"/>
              </a:spcAft>
              <a:buFont typeface="Courier New" panose="02070309020205020404" pitchFamily="49" charset="0"/>
              <a:buChar char="o"/>
            </a:pPr>
            <a:r>
              <a:rPr lang="en-US" sz="2000" dirty="0"/>
              <a:t>Unsharp Mask.</a:t>
            </a:r>
          </a:p>
          <a:p>
            <a:pPr marL="914400" lvl="1" indent="-457200">
              <a:spcAft>
                <a:spcPts val="1200"/>
              </a:spcAft>
              <a:buFont typeface="Courier New" panose="02070309020205020404" pitchFamily="49" charset="0"/>
              <a:buChar char="o"/>
            </a:pPr>
            <a:r>
              <a:rPr lang="en-US" sz="2000" dirty="0"/>
              <a:t>…</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3</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Introduction</a:t>
            </a:r>
            <a:endParaRPr lang="it-IT" sz="800" dirty="0">
              <a:solidFill>
                <a:schemeClr val="bg1"/>
              </a:solidFill>
              <a:latin typeface="Arial"/>
              <a:cs typeface="Arial"/>
            </a:endParaRPr>
          </a:p>
        </p:txBody>
      </p:sp>
      <p:pic>
        <p:nvPicPr>
          <p:cNvPr id="4" name="Immagine 3">
            <a:extLst>
              <a:ext uri="{FF2B5EF4-FFF2-40B4-BE49-F238E27FC236}">
                <a16:creationId xmlns:a16="http://schemas.microsoft.com/office/drawing/2014/main" id="{D5B8DCBF-1607-4457-8E25-BA66906E8413}"/>
              </a:ext>
            </a:extLst>
          </p:cNvPr>
          <p:cNvPicPr>
            <a:picLocks noChangeAspect="1"/>
          </p:cNvPicPr>
          <p:nvPr/>
        </p:nvPicPr>
        <p:blipFill>
          <a:blip r:embed="rId4"/>
          <a:stretch>
            <a:fillRect/>
          </a:stretch>
        </p:blipFill>
        <p:spPr>
          <a:xfrm>
            <a:off x="4159782" y="2227998"/>
            <a:ext cx="4736103" cy="3182757"/>
          </a:xfrm>
          <a:prstGeom prst="rect">
            <a:avLst/>
          </a:prstGeom>
        </p:spPr>
      </p:pic>
    </p:spTree>
    <p:extLst>
      <p:ext uri="{BB962C8B-B14F-4D97-AF65-F5344CB8AC3E}">
        <p14:creationId xmlns:p14="http://schemas.microsoft.com/office/powerpoint/2010/main" val="405844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22</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err="1"/>
              <a:t>AoS</a:t>
            </a:r>
            <a:r>
              <a:rPr lang="en-US" sz="2000" b="0" i="0" u="none" strike="noStrike" baseline="0" dirty="0"/>
              <a:t> vs </a:t>
            </a:r>
            <a:r>
              <a:rPr lang="en-US" sz="2000" b="0" i="0" u="none" strike="noStrike" baseline="0" dirty="0" err="1"/>
              <a:t>SoA</a:t>
            </a:r>
            <a:r>
              <a:rPr lang="en-US" sz="2000" b="0" i="0" u="none" strike="noStrike" baseline="0" dirty="0"/>
              <a:t>:</a:t>
            </a:r>
          </a:p>
        </p:txBody>
      </p:sp>
      <p:pic>
        <p:nvPicPr>
          <p:cNvPr id="7" name="Immagine 6">
            <a:extLst>
              <a:ext uri="{FF2B5EF4-FFF2-40B4-BE49-F238E27FC236}">
                <a16:creationId xmlns:a16="http://schemas.microsoft.com/office/drawing/2014/main" id="{EA69E488-F429-4AED-B488-828963BFDE43}"/>
              </a:ext>
            </a:extLst>
          </p:cNvPr>
          <p:cNvPicPr>
            <a:picLocks noChangeAspect="1"/>
          </p:cNvPicPr>
          <p:nvPr/>
        </p:nvPicPr>
        <p:blipFill>
          <a:blip r:embed="rId4"/>
          <a:srcRect/>
          <a:stretch/>
        </p:blipFill>
        <p:spPr>
          <a:xfrm>
            <a:off x="1734978" y="1759446"/>
            <a:ext cx="5674044" cy="4255533"/>
          </a:xfrm>
          <a:prstGeom prst="rect">
            <a:avLst/>
          </a:prstGeom>
        </p:spPr>
      </p:pic>
    </p:spTree>
    <p:extLst>
      <p:ext uri="{BB962C8B-B14F-4D97-AF65-F5344CB8AC3E}">
        <p14:creationId xmlns:p14="http://schemas.microsoft.com/office/powerpoint/2010/main" val="3339005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23</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a:spcAft>
                <a:spcPts val="1200"/>
              </a:spcAft>
            </a:pPr>
            <a:r>
              <a:rPr lang="en-US" sz="2000" dirty="0"/>
              <a:t>Synchronous vs asynchronous loading models:</a:t>
            </a:r>
            <a:endParaRPr lang="en-US" sz="2000" b="0" i="0" u="none" strike="noStrike" baseline="0" dirty="0"/>
          </a:p>
        </p:txBody>
      </p:sp>
      <p:pic>
        <p:nvPicPr>
          <p:cNvPr id="7" name="Immagine 6">
            <a:extLst>
              <a:ext uri="{FF2B5EF4-FFF2-40B4-BE49-F238E27FC236}">
                <a16:creationId xmlns:a16="http://schemas.microsoft.com/office/drawing/2014/main" id="{EA69E488-F429-4AED-B488-828963BFDE43}"/>
              </a:ext>
            </a:extLst>
          </p:cNvPr>
          <p:cNvPicPr>
            <a:picLocks noChangeAspect="1"/>
          </p:cNvPicPr>
          <p:nvPr/>
        </p:nvPicPr>
        <p:blipFill>
          <a:blip r:embed="rId4"/>
          <a:srcRect/>
          <a:stretch/>
        </p:blipFill>
        <p:spPr>
          <a:xfrm>
            <a:off x="1734978" y="1759446"/>
            <a:ext cx="5674044" cy="4255533"/>
          </a:xfrm>
          <a:prstGeom prst="rect">
            <a:avLst/>
          </a:prstGeom>
        </p:spPr>
      </p:pic>
    </p:spTree>
    <p:extLst>
      <p:ext uri="{BB962C8B-B14F-4D97-AF65-F5344CB8AC3E}">
        <p14:creationId xmlns:p14="http://schemas.microsoft.com/office/powerpoint/2010/main" val="2173604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Conclusions</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24</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Conclusions</a:t>
            </a:r>
            <a:endParaRPr lang="it-IT" sz="800" dirty="0">
              <a:solidFill>
                <a:schemeClr val="bg1"/>
              </a:solidFill>
              <a:latin typeface="Arial"/>
              <a:cs typeface="Arial"/>
            </a:endParaRP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2019062"/>
            <a:ext cx="8059937" cy="286232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Parallel code results in higher performance than sequential code.</a:t>
            </a:r>
          </a:p>
          <a:p>
            <a:pPr marL="457200" indent="-457200">
              <a:spcAft>
                <a:spcPts val="1200"/>
              </a:spcAft>
              <a:buFont typeface="Arial" panose="020B0604020202020204" pitchFamily="34" charset="0"/>
              <a:buChar char="•"/>
            </a:pPr>
            <a:r>
              <a:rPr lang="it-IT" sz="2000" dirty="0"/>
              <a:t>CUDA can exploit the </a:t>
            </a:r>
            <a:r>
              <a:rPr lang="it-IT" sz="2000" dirty="0" err="1"/>
              <a:t>increased</a:t>
            </a:r>
            <a:r>
              <a:rPr lang="it-IT" sz="2000" dirty="0"/>
              <a:t> </a:t>
            </a:r>
            <a:r>
              <a:rPr lang="en-US" sz="2000" dirty="0"/>
              <a:t>number of threads to efficiently perform the convolution operation on large images, with benefits that increase with the number of pixels and kernel size</a:t>
            </a:r>
            <a:r>
              <a:rPr lang="it-IT" sz="2000" dirty="0"/>
              <a:t>.</a:t>
            </a:r>
          </a:p>
          <a:p>
            <a:pPr marL="457200" indent="-457200">
              <a:spcAft>
                <a:spcPts val="1200"/>
              </a:spcAft>
              <a:buFont typeface="Arial" panose="020B0604020202020204" pitchFamily="34" charset="0"/>
              <a:buChar char="•"/>
            </a:pPr>
            <a:r>
              <a:rPr lang="it-IT" sz="2000" dirty="0"/>
              <a:t>Constant and </a:t>
            </a:r>
            <a:r>
              <a:rPr lang="it-IT" sz="2000" dirty="0" err="1"/>
              <a:t>shared</a:t>
            </a:r>
            <a:r>
              <a:rPr lang="it-IT" sz="2000" dirty="0"/>
              <a:t> </a:t>
            </a:r>
            <a:r>
              <a:rPr lang="it-IT" sz="2000" dirty="0" err="1"/>
              <a:t>memory</a:t>
            </a:r>
            <a:r>
              <a:rPr lang="it-IT" sz="2000" dirty="0"/>
              <a:t> can reduce the kernel </a:t>
            </a:r>
            <a:r>
              <a:rPr lang="it-IT" sz="2000" dirty="0" err="1"/>
              <a:t>execution</a:t>
            </a:r>
            <a:r>
              <a:rPr lang="it-IT" sz="2000" dirty="0"/>
              <a:t> time.</a:t>
            </a:r>
            <a:endParaRPr lang="en-US" sz="2000" dirty="0"/>
          </a:p>
          <a:p>
            <a:pPr marL="457200" indent="-457200">
              <a:spcAft>
                <a:spcPts val="1200"/>
              </a:spcAft>
              <a:buFont typeface="Arial" panose="020B0604020202020204" pitchFamily="34" charset="0"/>
              <a:buChar char="•"/>
            </a:pPr>
            <a:r>
              <a:rPr lang="en-US" sz="2000" dirty="0" err="1"/>
              <a:t>SoA</a:t>
            </a:r>
            <a:r>
              <a:rPr lang="en-US" sz="2000" dirty="0"/>
              <a:t> architecture can reduces the execution time.</a:t>
            </a:r>
          </a:p>
          <a:p>
            <a:pPr marL="457200" indent="-457200">
              <a:spcAft>
                <a:spcPts val="1200"/>
              </a:spcAft>
              <a:buFont typeface="Arial" panose="020B0604020202020204" pitchFamily="34" charset="0"/>
              <a:buChar char="•"/>
            </a:pPr>
            <a:r>
              <a:rPr lang="en-US" sz="2000" dirty="0"/>
              <a:t>Asynchronous loading greatly reduces computation time.</a:t>
            </a:r>
          </a:p>
        </p:txBody>
      </p:sp>
    </p:spTree>
    <p:extLst>
      <p:ext uri="{BB962C8B-B14F-4D97-AF65-F5344CB8AC3E}">
        <p14:creationId xmlns:p14="http://schemas.microsoft.com/office/powerpoint/2010/main" val="282538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779889"/>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Algorithm</a:t>
            </a:r>
            <a:endParaRPr lang="it-IT" sz="2400" b="1" dirty="0">
              <a:solidFill>
                <a:schemeClr val="accent1">
                  <a:lumMod val="75000"/>
                </a:schemeClr>
              </a:solidFill>
              <a:latin typeface="Arial"/>
              <a:cs typeface="Arial"/>
            </a:endParaRPr>
          </a:p>
        </p:txBody>
      </p:sp>
      <mc:AlternateContent xmlns:mc="http://schemas.openxmlformats.org/markup-compatibility/2006" xmlns:a14="http://schemas.microsoft.com/office/drawing/2010/main">
        <mc:Choice Requires="a14">
          <p:sp>
            <p:nvSpPr>
              <p:cNvPr id="9" name="CasellaDiTesto 8"/>
              <p:cNvSpPr txBox="1"/>
              <p:nvPr/>
            </p:nvSpPr>
            <p:spPr>
              <a:xfrm>
                <a:off x="788276" y="1355341"/>
                <a:ext cx="7905537" cy="2985433"/>
              </a:xfrm>
              <a:prstGeom prst="rect">
                <a:avLst/>
              </a:prstGeom>
              <a:noFill/>
            </p:spPr>
            <p:txBody>
              <a:bodyPr wrap="square" rtlCol="0">
                <a:spAutoFit/>
              </a:bodyPr>
              <a:lstStyle/>
              <a:p>
                <a:pPr marL="457200" indent="-457200">
                  <a:spcAft>
                    <a:spcPts val="1200"/>
                  </a:spcAft>
                  <a:buFont typeface="+mj-lt"/>
                  <a:buAutoNum type="arabicPeriod"/>
                </a:pPr>
                <a:r>
                  <a:rPr lang="it-IT" sz="2000" dirty="0"/>
                  <a:t>Get a </a:t>
                </a:r>
                <a:r>
                  <a:rPr lang="it-IT" sz="2000" i="1" dirty="0"/>
                  <a:t>feature </a:t>
                </a:r>
                <a:r>
                  <a:rPr lang="it-IT" sz="2000" i="1" dirty="0" err="1"/>
                  <a:t>map</a:t>
                </a:r>
                <a:r>
                  <a:rPr lang="it-IT" sz="2000" dirty="0"/>
                  <a:t> </a:t>
                </a:r>
                <a14:m>
                  <m:oMath xmlns:m="http://schemas.openxmlformats.org/officeDocument/2006/math">
                    <m:r>
                      <a:rPr lang="it-IT" sz="2000" b="0" i="1" dirty="0" smtClean="0">
                        <a:latin typeface="Cambria Math" panose="02040503050406030204" pitchFamily="18" charset="0"/>
                      </a:rPr>
                      <m:t>𝑓</m:t>
                    </m:r>
                    <m:r>
                      <a:rPr lang="pt-BR" sz="2000" b="0" i="1" dirty="0">
                        <a:latin typeface="Cambria Math" panose="02040503050406030204" pitchFamily="18" charset="0"/>
                      </a:rPr>
                      <m:t> </m:t>
                    </m:r>
                  </m:oMath>
                </a14:m>
                <a:r>
                  <a:rPr lang="it-IT" sz="2000" dirty="0"/>
                  <a:t>and a </a:t>
                </a:r>
                <a:r>
                  <a:rPr lang="it-IT" sz="2000" i="1" dirty="0"/>
                  <a:t>kernel</a:t>
                </a:r>
                <a:r>
                  <a:rPr lang="it-IT" sz="2000" dirty="0"/>
                  <a:t> </a:t>
                </a:r>
                <a14:m>
                  <m:oMath xmlns:m="http://schemas.openxmlformats.org/officeDocument/2006/math">
                    <m:r>
                      <a:rPr lang="it-IT" sz="2000" b="0" i="1">
                        <a:latin typeface="Cambria Math" panose="02040503050406030204" pitchFamily="18" charset="0"/>
                        <a:ea typeface="Cambria Math" panose="02040503050406030204" pitchFamily="18" charset="0"/>
                      </a:rPr>
                      <m:t>𝜔</m:t>
                    </m:r>
                  </m:oMath>
                </a14:m>
                <a:r>
                  <a:rPr lang="en-US" sz="2000" i="0" u="none" strike="noStrike" baseline="0" dirty="0"/>
                  <a:t>.</a:t>
                </a:r>
              </a:p>
              <a:p>
                <a:pPr marL="457200" indent="-457200">
                  <a:spcAft>
                    <a:spcPts val="1200"/>
                  </a:spcAft>
                  <a:buFont typeface="+mj-lt"/>
                  <a:buAutoNum type="arabicPeriod"/>
                </a:pPr>
                <a:r>
                  <a:rPr lang="en-US" sz="2000" i="0" u="none" strike="noStrike" baseline="0" dirty="0"/>
                  <a:t>For each pixel in </a:t>
                </a:r>
                <a14:m>
                  <m:oMath xmlns:m="http://schemas.openxmlformats.org/officeDocument/2006/math">
                    <m:r>
                      <a:rPr lang="it-IT" sz="2000" b="0" i="1" dirty="0">
                        <a:latin typeface="Cambria Math" panose="02040503050406030204" pitchFamily="18" charset="0"/>
                      </a:rPr>
                      <m:t>𝑓</m:t>
                    </m:r>
                    <m:r>
                      <a:rPr lang="it-IT" sz="2000" b="0" i="0" dirty="0" smtClean="0">
                        <a:latin typeface="Cambria Math" panose="02040503050406030204" pitchFamily="18" charset="0"/>
                      </a:rPr>
                      <m:t>:</m:t>
                    </m:r>
                  </m:oMath>
                </a14:m>
                <a:endParaRPr lang="it-IT" sz="2000" b="0" i="0" dirty="0"/>
              </a:p>
              <a:p>
                <a:pPr marL="914400" lvl="1" indent="-457200">
                  <a:spcAft>
                    <a:spcPts val="1200"/>
                  </a:spcAft>
                  <a:buFont typeface="+mj-lt"/>
                  <a:buAutoNum type="alphaUcPeriod"/>
                </a:pPr>
                <a:r>
                  <a:rPr lang="it-IT" sz="2000" i="0" u="none" strike="noStrike" baseline="0" dirty="0"/>
                  <a:t>Set an accumulator to </a:t>
                </a:r>
                <a14:m>
                  <m:oMath xmlns:m="http://schemas.openxmlformats.org/officeDocument/2006/math">
                    <m:r>
                      <a:rPr lang="it-IT" sz="2000" b="0" i="1" u="none" strike="noStrike" baseline="0" smtClean="0">
                        <a:latin typeface="Cambria Math" panose="02040503050406030204" pitchFamily="18" charset="0"/>
                      </a:rPr>
                      <m:t>0</m:t>
                    </m:r>
                    <m:r>
                      <a:rPr lang="it-IT" sz="2000" b="0" i="0" u="none" strike="noStrike" baseline="0" smtClean="0">
                        <a:latin typeface="Cambria Math" panose="02040503050406030204" pitchFamily="18" charset="0"/>
                      </a:rPr>
                      <m:t>.</m:t>
                    </m:r>
                  </m:oMath>
                </a14:m>
                <a:endParaRPr lang="it-IT" sz="2000" b="0" i="0" u="none" strike="noStrike" baseline="0" dirty="0"/>
              </a:p>
              <a:p>
                <a:pPr marL="914400" lvl="1" indent="-457200">
                  <a:spcAft>
                    <a:spcPts val="1200"/>
                  </a:spcAft>
                  <a:buFont typeface="+mj-lt"/>
                  <a:buAutoNum type="alphaUcPeriod"/>
                </a:pPr>
                <a:r>
                  <a:rPr lang="it-IT" sz="2000" dirty="0" err="1"/>
                  <a:t>Perform</a:t>
                </a:r>
                <a:r>
                  <a:rPr lang="it-IT" sz="2000" dirty="0"/>
                  <a:t> the </a:t>
                </a:r>
                <a:r>
                  <a:rPr lang="it-IT" sz="2000" dirty="0" err="1"/>
                  <a:t>convolution</a:t>
                </a:r>
                <a:r>
                  <a:rPr lang="it-IT" sz="2000" dirty="0"/>
                  <a:t>. For </a:t>
                </a:r>
                <a:r>
                  <a:rPr lang="it-IT" sz="2000" dirty="0" err="1"/>
                  <a:t>each</a:t>
                </a:r>
                <a:r>
                  <a:rPr lang="it-IT" sz="2000" dirty="0"/>
                  <a:t> </a:t>
                </a:r>
                <a:r>
                  <a:rPr lang="it-IT" sz="2000" dirty="0" err="1"/>
                  <a:t>element</a:t>
                </a:r>
                <a:r>
                  <a:rPr lang="it-IT" sz="2000" dirty="0"/>
                  <a:t> in </a:t>
                </a:r>
                <a14:m>
                  <m:oMath xmlns:m="http://schemas.openxmlformats.org/officeDocument/2006/math">
                    <m:r>
                      <a:rPr lang="it-IT" sz="2000" b="0" i="1">
                        <a:latin typeface="Cambria Math" panose="02040503050406030204" pitchFamily="18" charset="0"/>
                        <a:ea typeface="Cambria Math" panose="02040503050406030204" pitchFamily="18" charset="0"/>
                      </a:rPr>
                      <m:t>𝜔</m:t>
                    </m:r>
                  </m:oMath>
                </a14:m>
                <a:r>
                  <a:rPr lang="it-IT" sz="2000" dirty="0"/>
                  <a:t>, </a:t>
                </a:r>
                <a:r>
                  <a:rPr lang="it-IT" sz="2000" dirty="0" err="1"/>
                  <a:t>if</a:t>
                </a:r>
                <a:r>
                  <a:rPr lang="it-IT" sz="2000" dirty="0"/>
                  <a:t> </a:t>
                </a:r>
                <a:r>
                  <a:rPr lang="it-IT" sz="2000" dirty="0" err="1"/>
                  <a:t>element</a:t>
                </a:r>
                <a:r>
                  <a:rPr lang="it-IT" sz="2000" dirty="0"/>
                  <a:t> position </a:t>
                </a:r>
                <a:r>
                  <a:rPr lang="it-IT" sz="2000" dirty="0" err="1"/>
                  <a:t>corresponds</a:t>
                </a:r>
                <a:r>
                  <a:rPr lang="it-IT" sz="2000" dirty="0"/>
                  <a:t> to pixel position, </a:t>
                </a:r>
                <a:r>
                  <a:rPr lang="it-IT" sz="2000" dirty="0" err="1"/>
                  <a:t>then</a:t>
                </a:r>
                <a:r>
                  <a:rPr lang="it-IT" sz="2000" dirty="0"/>
                  <a:t>:</a:t>
                </a:r>
              </a:p>
              <a:p>
                <a:pPr lvl="1">
                  <a:spcAft>
                    <a:spcPts val="1200"/>
                  </a:spcAft>
                </a:pPr>
                <a14:m>
                  <m:oMathPara xmlns:m="http://schemas.openxmlformats.org/officeDocument/2006/math">
                    <m:oMathParaPr>
                      <m:jc m:val="centerGroup"/>
                    </m:oMathParaPr>
                    <m:oMath xmlns:m="http://schemas.openxmlformats.org/officeDocument/2006/math">
                      <m:r>
                        <m:rPr>
                          <m:nor/>
                        </m:rPr>
                        <a:rPr lang="it-IT">
                          <a:latin typeface="Cambria Math" panose="02040503050406030204" pitchFamily="18" charset="0"/>
                        </a:rPr>
                        <m:t>accumulator</m:t>
                      </m:r>
                      <m:r>
                        <a:rPr lang="it-IT" i="1">
                          <a:latin typeface="Cambria Math" panose="02040503050406030204" pitchFamily="18" charset="0"/>
                        </a:rPr>
                        <m:t>+=</m:t>
                      </m:r>
                      <m:r>
                        <m:rPr>
                          <m:nor/>
                        </m:rPr>
                        <a:rPr lang="it-IT">
                          <a:latin typeface="Cambria Math" panose="02040503050406030204" pitchFamily="18" charset="0"/>
                        </a:rPr>
                        <m:t>pixel</m:t>
                      </m:r>
                      <m:r>
                        <a:rPr lang="it-IT" i="1">
                          <a:latin typeface="Cambria Math" panose="02040503050406030204" pitchFamily="18" charset="0"/>
                        </a:rPr>
                        <m:t> ∗</m:t>
                      </m:r>
                      <m:r>
                        <m:rPr>
                          <m:nor/>
                        </m:rPr>
                        <a:rPr lang="it-IT">
                          <a:latin typeface="Cambria Math" panose="02040503050406030204" pitchFamily="18" charset="0"/>
                        </a:rPr>
                        <m:t>element</m:t>
                      </m:r>
                    </m:oMath>
                  </m:oMathPara>
                </a14:m>
                <a:endParaRPr lang="it-IT" dirty="0"/>
              </a:p>
              <a:p>
                <a:pPr marL="914400" lvl="1" indent="-457200">
                  <a:spcAft>
                    <a:spcPts val="1200"/>
                  </a:spcAft>
                  <a:buFont typeface="+mj-lt"/>
                  <a:buAutoNum type="alphaUcPeriod" startAt="3"/>
                </a:pPr>
                <a:r>
                  <a:rPr lang="en-US" sz="2000" dirty="0"/>
                  <a:t>Set the corresponding output pixel </a:t>
                </a:r>
                <a:r>
                  <a:rPr lang="it-IT" sz="2000" dirty="0"/>
                  <a:t>of </a:t>
                </a:r>
                <a14:m>
                  <m:oMath xmlns:m="http://schemas.openxmlformats.org/officeDocument/2006/math">
                    <m:r>
                      <a:rPr lang="it-IT" sz="2000" b="0" i="1" dirty="0" smtClean="0">
                        <a:latin typeface="Cambria Math" panose="02040503050406030204" pitchFamily="18" charset="0"/>
                      </a:rPr>
                      <m:t>𝑔</m:t>
                    </m:r>
                  </m:oMath>
                </a14:m>
                <a:r>
                  <a:rPr lang="it-IT" sz="2000" dirty="0"/>
                  <a:t> to accumulator.</a:t>
                </a:r>
              </a:p>
            </p:txBody>
          </p:sp>
        </mc:Choice>
        <mc:Fallback xmlns="">
          <p:sp>
            <p:nvSpPr>
              <p:cNvPr id="9" name="CasellaDiTesto 8"/>
              <p:cNvSpPr txBox="1">
                <a:spLocks noRot="1" noChangeAspect="1" noMove="1" noResize="1" noEditPoints="1" noAdjustHandles="1" noChangeArrowheads="1" noChangeShapeType="1" noTextEdit="1"/>
              </p:cNvSpPr>
              <p:nvPr/>
            </p:nvSpPr>
            <p:spPr>
              <a:xfrm>
                <a:off x="788276" y="1355341"/>
                <a:ext cx="7905537" cy="2985433"/>
              </a:xfrm>
              <a:prstGeom prst="rect">
                <a:avLst/>
              </a:prstGeom>
              <a:blipFill>
                <a:blip r:embed="rId4"/>
                <a:stretch>
                  <a:fillRect l="-848" t="-1224" b="-2857"/>
                </a:stretch>
              </a:blipFill>
            </p:spPr>
            <p:txBody>
              <a:bodyPr/>
              <a:lstStyle/>
              <a:p>
                <a:r>
                  <a:rPr lang="it-IT">
                    <a:noFill/>
                  </a:rPr>
                  <a:t> </a:t>
                </a:r>
              </a:p>
            </p:txBody>
          </p:sp>
        </mc:Fallback>
      </mc:AlternateContent>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4</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Algorithm</a:t>
            </a:r>
            <a:endParaRPr lang="it-IT" sz="800" dirty="0">
              <a:solidFill>
                <a:schemeClr val="bg1"/>
              </a:solidFill>
              <a:latin typeface="Arial"/>
              <a:cs typeface="Arial"/>
            </a:endParaRPr>
          </a:p>
        </p:txBody>
      </p:sp>
      <p:pic>
        <p:nvPicPr>
          <p:cNvPr id="4" name="Immagine 3">
            <a:extLst>
              <a:ext uri="{FF2B5EF4-FFF2-40B4-BE49-F238E27FC236}">
                <a16:creationId xmlns:a16="http://schemas.microsoft.com/office/drawing/2014/main" id="{96C72719-1645-406B-B280-E1FF2A07CFAC}"/>
              </a:ext>
            </a:extLst>
          </p:cNvPr>
          <p:cNvPicPr>
            <a:picLocks noChangeAspect="1"/>
          </p:cNvPicPr>
          <p:nvPr/>
        </p:nvPicPr>
        <p:blipFill>
          <a:blip r:embed="rId5"/>
          <a:stretch>
            <a:fillRect/>
          </a:stretch>
        </p:blipFill>
        <p:spPr>
          <a:xfrm>
            <a:off x="2283965" y="4488449"/>
            <a:ext cx="4576070" cy="2223432"/>
          </a:xfrm>
          <a:prstGeom prst="rect">
            <a:avLst/>
          </a:prstGeom>
        </p:spPr>
      </p:pic>
    </p:spTree>
    <p:extLst>
      <p:ext uri="{BB962C8B-B14F-4D97-AF65-F5344CB8AC3E}">
        <p14:creationId xmlns:p14="http://schemas.microsoft.com/office/powerpoint/2010/main" val="307792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5</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Padding</a:t>
            </a:r>
            <a:endParaRPr lang="it-IT" sz="800" dirty="0">
              <a:solidFill>
                <a:schemeClr val="bg1"/>
              </a:solidFill>
              <a:latin typeface="Arial"/>
              <a:cs typeface="Arial"/>
            </a:endParaRPr>
          </a:p>
        </p:txBody>
      </p:sp>
      <p:sp>
        <p:nvSpPr>
          <p:cNvPr id="7" name="CasellaDiTesto 6">
            <a:extLst>
              <a:ext uri="{FF2B5EF4-FFF2-40B4-BE49-F238E27FC236}">
                <a16:creationId xmlns:a16="http://schemas.microsoft.com/office/drawing/2014/main" id="{FCB5C12C-CA78-4B14-98A7-1C9A7CDE181B}"/>
              </a:ext>
            </a:extLst>
          </p:cNvPr>
          <p:cNvSpPr txBox="1"/>
          <p:nvPr/>
        </p:nvSpPr>
        <p:spPr>
          <a:xfrm>
            <a:off x="788276" y="2385358"/>
            <a:ext cx="7905537"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Handle boundary cases in which the convolution is performed on pixels located at the edges of the input image.</a:t>
            </a:r>
            <a:endParaRPr lang="it-IT" sz="2000" dirty="0"/>
          </a:p>
        </p:txBody>
      </p:sp>
      <p:pic>
        <p:nvPicPr>
          <p:cNvPr id="1026" name="Picture 2" descr="Boundary problem (a), padding (b). | Download Scientific Diagram">
            <a:extLst>
              <a:ext uri="{FF2B5EF4-FFF2-40B4-BE49-F238E27FC236}">
                <a16:creationId xmlns:a16="http://schemas.microsoft.com/office/drawing/2014/main" id="{8F189C4D-CCD0-4817-B672-5719213EF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589" y="3692477"/>
            <a:ext cx="4274822" cy="2105189"/>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4BF51FB8-10E7-4149-B968-3F93D379BF0D}"/>
              </a:ext>
            </a:extLst>
          </p:cNvPr>
          <p:cNvSpPr txBox="1"/>
          <p:nvPr/>
        </p:nvSpPr>
        <p:spPr>
          <a:xfrm>
            <a:off x="648253" y="1505099"/>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Padding</a:t>
            </a:r>
            <a:endParaRPr lang="it-IT" sz="24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410142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9" name="CasellaDiTesto 8"/>
          <p:cNvSpPr txBox="1"/>
          <p:nvPr/>
        </p:nvSpPr>
        <p:spPr>
          <a:xfrm>
            <a:off x="1148623" y="1346400"/>
            <a:ext cx="6873424"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dirty="0" err="1"/>
              <a:t>Different</a:t>
            </a:r>
            <a:r>
              <a:rPr lang="it-IT" sz="2000" dirty="0"/>
              <a:t> </a:t>
            </a:r>
            <a:r>
              <a:rPr lang="it-IT" sz="2000" dirty="0" err="1"/>
              <a:t>type</a:t>
            </a:r>
            <a:r>
              <a:rPr lang="it-IT" sz="2000" dirty="0"/>
              <a:t> of </a:t>
            </a:r>
            <a:r>
              <a:rPr lang="it-IT" sz="2000" dirty="0" err="1"/>
              <a:t>padding</a:t>
            </a:r>
            <a:r>
              <a:rPr lang="it-IT" sz="2000" dirty="0"/>
              <a:t>:</a:t>
            </a:r>
            <a:endParaRPr lang="it-IT" sz="2000" i="1" dirty="0"/>
          </a:p>
          <a:p>
            <a:pPr marL="914400" lvl="1" indent="-457200">
              <a:spcAft>
                <a:spcPts val="1200"/>
              </a:spcAft>
              <a:buFont typeface="Courier New" panose="02070309020205020404" pitchFamily="49" charset="0"/>
              <a:buChar char="o"/>
            </a:pPr>
            <a:r>
              <a:rPr lang="en-US" sz="2000" dirty="0"/>
              <a:t>Constant.</a:t>
            </a:r>
          </a:p>
          <a:p>
            <a:pPr marL="914400" lvl="1" indent="-457200">
              <a:spcAft>
                <a:spcPts val="1200"/>
              </a:spcAft>
              <a:buFont typeface="Courier New" panose="02070309020205020404" pitchFamily="49" charset="0"/>
              <a:buChar char="o"/>
            </a:pPr>
            <a:r>
              <a:rPr lang="en-US" sz="2000" dirty="0"/>
              <a:t>Replicate.</a:t>
            </a:r>
            <a:endParaRPr lang="en-US" sz="2000" b="0" i="0" dirty="0">
              <a:effectLst/>
            </a:endParaRPr>
          </a:p>
          <a:p>
            <a:pPr marL="914400" lvl="1" indent="-457200">
              <a:spcAft>
                <a:spcPts val="1200"/>
              </a:spcAft>
              <a:buFont typeface="Courier New" panose="02070309020205020404" pitchFamily="49" charset="0"/>
              <a:buChar char="o"/>
            </a:pPr>
            <a:r>
              <a:rPr lang="en-US" sz="2000" dirty="0" err="1"/>
              <a:t>Mirrror</a:t>
            </a:r>
            <a:r>
              <a:rPr lang="en-US" sz="2000" dirty="0"/>
              <a:t>.</a:t>
            </a:r>
          </a:p>
          <a:p>
            <a:pPr marL="914400" lvl="1" indent="-457200">
              <a:spcAft>
                <a:spcPts val="1200"/>
              </a:spcAft>
              <a:buFont typeface="Courier New" panose="02070309020205020404" pitchFamily="49" charset="0"/>
              <a:buChar char="o"/>
            </a:pPr>
            <a:r>
              <a:rPr lang="en-US" sz="2000" dirty="0"/>
              <a:t>…</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6</a:t>
            </a: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Padding</a:t>
            </a:r>
            <a:endParaRPr lang="it-IT" sz="800" dirty="0">
              <a:solidFill>
                <a:schemeClr val="bg1"/>
              </a:solidFill>
              <a:latin typeface="Arial"/>
              <a:cs typeface="Arial"/>
            </a:endParaRPr>
          </a:p>
        </p:txBody>
      </p:sp>
      <p:pic>
        <p:nvPicPr>
          <p:cNvPr id="2050" name="Picture 2" descr="Variations of the paddings around the border used in the convolutional... |  Download Scientific Diagram">
            <a:extLst>
              <a:ext uri="{FF2B5EF4-FFF2-40B4-BE49-F238E27FC236}">
                <a16:creationId xmlns:a16="http://schemas.microsoft.com/office/drawing/2014/main" id="{4DB293F4-CD7A-4BA9-928B-516D2BDD82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6" r="66746"/>
          <a:stretch/>
        </p:blipFill>
        <p:spPr bwMode="auto">
          <a:xfrm>
            <a:off x="748619" y="3875752"/>
            <a:ext cx="2103093" cy="20544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ariations of the paddings around the border used in the convolutional... |  Download Scientific Diagram">
            <a:extLst>
              <a:ext uri="{FF2B5EF4-FFF2-40B4-BE49-F238E27FC236}">
                <a16:creationId xmlns:a16="http://schemas.microsoft.com/office/drawing/2014/main" id="{CA099259-4530-46A1-AAF6-AEA66175E3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889" r="33123"/>
          <a:stretch/>
        </p:blipFill>
        <p:spPr bwMode="auto">
          <a:xfrm>
            <a:off x="6292288" y="3886781"/>
            <a:ext cx="2103093" cy="20544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ariations of the paddings around the border used in the convolutional... |  Download Scientific Diagram">
            <a:extLst>
              <a:ext uri="{FF2B5EF4-FFF2-40B4-BE49-F238E27FC236}">
                <a16:creationId xmlns:a16="http://schemas.microsoft.com/office/drawing/2014/main" id="{8F780B9F-3385-4C97-A56C-5658F0BF86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012"/>
          <a:stretch/>
        </p:blipFill>
        <p:spPr bwMode="auto">
          <a:xfrm>
            <a:off x="3520453" y="3878161"/>
            <a:ext cx="2103094" cy="2054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7</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6" y="2019062"/>
            <a:ext cx="8059937" cy="317009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dirty="0">
                <a:effectLst/>
                <a:latin typeface="Consolas" panose="020B0609020204030204" pitchFamily="49" charset="0"/>
              </a:rPr>
              <a:t>Image</a:t>
            </a:r>
            <a:r>
              <a:rPr lang="en-US" sz="2000" b="0" i="0" dirty="0">
                <a:effectLst/>
              </a:rPr>
              <a:t>: class </a:t>
            </a:r>
            <a:r>
              <a:rPr lang="it-IT" sz="2000" b="0" i="0" u="none" strike="noStrike" baseline="0" dirty="0" err="1"/>
              <a:t>representing</a:t>
            </a:r>
            <a:r>
              <a:rPr lang="it-IT" sz="2000" b="0" i="0" u="none" strike="noStrike" baseline="0" dirty="0"/>
              <a:t> a multi-</a:t>
            </a:r>
            <a:r>
              <a:rPr lang="it-IT" sz="2000" b="0" i="0" u="none" strike="noStrike" baseline="0" dirty="0" err="1"/>
              <a:t>channel</a:t>
            </a:r>
            <a:r>
              <a:rPr lang="it-IT" sz="2000" b="0" i="0" u="none" strike="noStrike" baseline="0" dirty="0"/>
              <a:t> image.</a:t>
            </a:r>
          </a:p>
          <a:p>
            <a:pPr marL="914400" lvl="1" indent="-457200">
              <a:spcAft>
                <a:spcPts val="1200"/>
              </a:spcAft>
              <a:buFont typeface="Courier New" panose="02070309020205020404" pitchFamily="49" charset="0"/>
              <a:buChar char="o"/>
            </a:pPr>
            <a:r>
              <a:rPr lang="en-US" sz="2000" b="0" i="0" u="none" strike="noStrike" baseline="0" dirty="0">
                <a:latin typeface="Consolas" panose="020B0609020204030204" pitchFamily="49" charset="0"/>
              </a:rPr>
              <a:t>width</a:t>
            </a:r>
            <a:r>
              <a:rPr lang="en-US" sz="2000" b="0" i="0" u="none" strike="noStrike" baseline="0" dirty="0"/>
              <a:t>, </a:t>
            </a:r>
            <a:r>
              <a:rPr lang="en-US" sz="2000" dirty="0">
                <a:latin typeface="Consolas" panose="020B0609020204030204" pitchFamily="49" charset="0"/>
              </a:rPr>
              <a:t>height</a:t>
            </a:r>
            <a:r>
              <a:rPr lang="en-US" sz="2000" dirty="0"/>
              <a:t>, </a:t>
            </a:r>
            <a:r>
              <a:rPr lang="en-US" sz="2000" dirty="0">
                <a:latin typeface="Consolas" panose="020B0609020204030204" pitchFamily="49" charset="0"/>
              </a:rPr>
              <a:t>channels</a:t>
            </a:r>
            <a:r>
              <a:rPr lang="en-US" sz="2000" dirty="0"/>
              <a:t>: image sizes </a:t>
            </a:r>
            <a:r>
              <a:rPr lang="en-US" sz="2000" b="0" i="0" u="none" strike="noStrike" baseline="0" dirty="0"/>
              <a:t>(</a:t>
            </a:r>
            <a:r>
              <a:rPr lang="en-US" sz="2000" b="0" i="0" u="none" strike="noStrike" baseline="0" dirty="0">
                <a:latin typeface="Consolas" panose="020B0609020204030204" pitchFamily="49" charset="0"/>
              </a:rPr>
              <a:t>int</a:t>
            </a:r>
            <a:r>
              <a:rPr lang="en-US" sz="2000" b="0" i="0" u="none" strike="noStrike" baseline="0" dirty="0"/>
              <a:t>).</a:t>
            </a:r>
          </a:p>
          <a:p>
            <a:pPr marL="914400" lvl="1" indent="-457200">
              <a:spcAft>
                <a:spcPts val="1200"/>
              </a:spcAft>
              <a:buFont typeface="Courier New" panose="02070309020205020404" pitchFamily="49" charset="0"/>
              <a:buChar char="o"/>
            </a:pPr>
            <a:r>
              <a:rPr lang="en-US" sz="2000" b="0" i="0" u="none" strike="noStrike" baseline="0" dirty="0">
                <a:latin typeface="Consolas" panose="020B0609020204030204" pitchFamily="49" charset="0"/>
              </a:rPr>
              <a:t>data</a:t>
            </a:r>
            <a:r>
              <a:rPr lang="en-US" sz="2000" b="0" i="0" u="none" strike="noStrike" baseline="0" dirty="0"/>
              <a:t>: array containing</a:t>
            </a:r>
            <a:r>
              <a:rPr lang="en-US" sz="2000" b="0" i="0" u="none" strike="noStrike" dirty="0"/>
              <a:t> </a:t>
            </a:r>
            <a:r>
              <a:rPr lang="en-US" sz="2000" b="0" i="0" u="none" strike="noStrike" baseline="0" dirty="0"/>
              <a:t>multi-channel</a:t>
            </a:r>
            <a:r>
              <a:rPr lang="en-US" sz="2000" b="0" i="0" u="none" strike="noStrike" dirty="0"/>
              <a:t> image data </a:t>
            </a:r>
            <a:r>
              <a:rPr lang="en-US" sz="2000" b="0" i="0" u="none" strike="noStrike" baseline="0" dirty="0"/>
              <a:t>(</a:t>
            </a:r>
            <a:r>
              <a:rPr lang="en-US" sz="2000" b="0" i="0" u="none" strike="noStrike" baseline="0" dirty="0">
                <a:latin typeface="Consolas" panose="020B0609020204030204" pitchFamily="49" charset="0"/>
              </a:rPr>
              <a:t>uint8_t</a:t>
            </a:r>
            <a:r>
              <a:rPr lang="en-US" sz="2000" b="0" i="0" u="none" strike="noStrike" baseline="0" dirty="0"/>
              <a:t>).</a:t>
            </a:r>
          </a:p>
          <a:p>
            <a:pPr marL="914400" lvl="1" indent="-457200">
              <a:spcAft>
                <a:spcPts val="1200"/>
              </a:spcAft>
              <a:buFont typeface="Courier New" panose="02070309020205020404" pitchFamily="49" charset="0"/>
              <a:buChar char="o"/>
            </a:pPr>
            <a:r>
              <a:rPr lang="it-IT" sz="2000" b="0" dirty="0" err="1">
                <a:solidFill>
                  <a:srgbClr val="222222"/>
                </a:solidFill>
                <a:effectLst/>
                <a:latin typeface="Consolas" panose="020B0609020204030204" pitchFamily="49" charset="0"/>
              </a:rPr>
              <a:t>is_SoA</a:t>
            </a:r>
            <a:r>
              <a:rPr lang="it-IT" sz="2000" dirty="0">
                <a:solidFill>
                  <a:srgbClr val="000000"/>
                </a:solidFill>
              </a:rPr>
              <a:t>: image </a:t>
            </a:r>
            <a:r>
              <a:rPr lang="it-IT" sz="2000" dirty="0" err="1">
                <a:solidFill>
                  <a:srgbClr val="000000"/>
                </a:solidFill>
              </a:rPr>
              <a:t>architecture</a:t>
            </a:r>
            <a:r>
              <a:rPr lang="en-US" sz="2000" dirty="0"/>
              <a:t> (</a:t>
            </a:r>
            <a:r>
              <a:rPr lang="en-US" sz="2000" dirty="0">
                <a:latin typeface="Consolas" panose="020B0609020204030204" pitchFamily="49" charset="0"/>
              </a:rPr>
              <a:t>bool</a:t>
            </a:r>
            <a:r>
              <a:rPr lang="en-US" sz="2000" dirty="0"/>
              <a:t>).</a:t>
            </a:r>
            <a:endParaRPr lang="en-US" sz="2000" b="0" i="0" u="none" strike="noStrike" baseline="0" dirty="0"/>
          </a:p>
          <a:p>
            <a:pPr marL="457200" indent="-457200">
              <a:spcAft>
                <a:spcPts val="1200"/>
              </a:spcAft>
              <a:buFont typeface="Arial" panose="020B0604020202020204" pitchFamily="34" charset="0"/>
              <a:buChar char="•"/>
            </a:pPr>
            <a:r>
              <a:rPr lang="en-US" sz="2000" dirty="0">
                <a:latin typeface="Consolas" panose="020B0609020204030204" pitchFamily="49" charset="0"/>
              </a:rPr>
              <a:t>Kernel</a:t>
            </a:r>
            <a:r>
              <a:rPr lang="en-US" sz="2000" dirty="0"/>
              <a:t>: class </a:t>
            </a:r>
            <a:r>
              <a:rPr lang="it-IT" sz="2000" dirty="0" err="1"/>
              <a:t>representing</a:t>
            </a:r>
            <a:r>
              <a:rPr lang="it-IT" sz="2000" dirty="0"/>
              <a:t> a </a:t>
            </a:r>
            <a:r>
              <a:rPr lang="it-IT" sz="2000" dirty="0" err="1"/>
              <a:t>two-dimensional</a:t>
            </a:r>
            <a:r>
              <a:rPr lang="it-IT" sz="2000" dirty="0"/>
              <a:t> kernel.</a:t>
            </a:r>
          </a:p>
          <a:p>
            <a:pPr marL="914400" lvl="1" indent="-457200">
              <a:spcAft>
                <a:spcPts val="1200"/>
              </a:spcAft>
              <a:buFont typeface="Courier New" panose="02070309020205020404" pitchFamily="49" charset="0"/>
              <a:buChar char="o"/>
            </a:pPr>
            <a:r>
              <a:rPr lang="en-US" sz="2000" dirty="0">
                <a:latin typeface="Consolas" panose="020B0609020204030204" pitchFamily="49" charset="0"/>
              </a:rPr>
              <a:t>width</a:t>
            </a:r>
            <a:r>
              <a:rPr lang="en-US" sz="2000" dirty="0"/>
              <a:t>, </a:t>
            </a:r>
            <a:r>
              <a:rPr lang="en-US" sz="2000" dirty="0">
                <a:latin typeface="Consolas" panose="020B0609020204030204" pitchFamily="49" charset="0"/>
              </a:rPr>
              <a:t>height</a:t>
            </a:r>
            <a:r>
              <a:rPr lang="en-US" sz="2000" dirty="0"/>
              <a:t>: kernel sizes (</a:t>
            </a:r>
            <a:r>
              <a:rPr lang="en-US" sz="2000" dirty="0">
                <a:latin typeface="Consolas" panose="020B0609020204030204" pitchFamily="49" charset="0"/>
              </a:rPr>
              <a:t>int</a:t>
            </a:r>
            <a:r>
              <a:rPr lang="en-US" sz="2000" dirty="0"/>
              <a:t>).</a:t>
            </a:r>
          </a:p>
          <a:p>
            <a:pPr marL="914400" lvl="1" indent="-457200">
              <a:spcAft>
                <a:spcPts val="1200"/>
              </a:spcAft>
              <a:buFont typeface="Courier New" panose="02070309020205020404" pitchFamily="49" charset="0"/>
              <a:buChar char="o"/>
            </a:pPr>
            <a:r>
              <a:rPr lang="en-US" sz="2000" dirty="0">
                <a:latin typeface="Consolas" panose="020B0609020204030204" pitchFamily="49" charset="0"/>
              </a:rPr>
              <a:t>data</a:t>
            </a:r>
            <a:r>
              <a:rPr lang="en-US" sz="2000" dirty="0"/>
              <a:t>: array containing kernel data (</a:t>
            </a:r>
            <a:r>
              <a:rPr lang="en-US" sz="2000" dirty="0">
                <a:latin typeface="Consolas" panose="020B0609020204030204" pitchFamily="49" charset="0"/>
              </a:rPr>
              <a:t>uint8_t</a:t>
            </a:r>
            <a:r>
              <a:rPr lang="en-US" sz="2000" dirty="0"/>
              <a:t>).</a:t>
            </a:r>
          </a:p>
        </p:txBody>
      </p:sp>
    </p:spTree>
    <p:extLst>
      <p:ext uri="{BB962C8B-B14F-4D97-AF65-F5344CB8AC3E}">
        <p14:creationId xmlns:p14="http://schemas.microsoft.com/office/powerpoint/2010/main" val="362884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68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uint8_t&amp;</a:t>
            </a:r>
            <a:r>
              <a:rPr lang="it-IT" sz="1200" dirty="0">
                <a:solidFill>
                  <a:srgbClr val="000000"/>
                </a:solidFill>
                <a:highlight>
                  <a:srgbClr val="FFFF00"/>
                </a:highlight>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operator</a:t>
            </a:r>
            <a:r>
              <a:rPr lang="it-IT" sz="1200" dirty="0">
                <a:solidFill>
                  <a:srgbClr val="000000"/>
                </a:solidFill>
                <a:highlight>
                  <a:srgbClr val="FFFF00"/>
                </a:highlight>
                <a:latin typeface="Consolas" panose="020B0609020204030204" pitchFamily="49" charset="0"/>
              </a:rPr>
              <a:t>()(</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a:solidFill>
                  <a:srgbClr val="808080"/>
                </a:solidFill>
                <a:highlight>
                  <a:srgbClr val="FFFF00"/>
                </a:highlight>
                <a:latin typeface="Consolas" panose="020B0609020204030204" pitchFamily="49" charset="0"/>
              </a:rPr>
              <a:t>col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row</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channel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55224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1138</TotalTime>
  <Words>7618</Words>
  <Application>Microsoft Office PowerPoint</Application>
  <PresentationFormat>Presentazione su schermo (4:3)</PresentationFormat>
  <Paragraphs>585</Paragraphs>
  <Slides>32</Slides>
  <Notes>31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32</vt:i4>
      </vt:variant>
    </vt:vector>
  </HeadingPairs>
  <TitlesOfParts>
    <vt:vector size="40" baseType="lpstr">
      <vt:lpstr>Arial</vt:lpstr>
      <vt:lpstr>Calibri</vt:lpstr>
      <vt:lpstr>Cambria Math</vt:lpstr>
      <vt:lpstr>Consolas</vt:lpstr>
      <vt:lpstr>Courier New</vt:lpstr>
      <vt:lpstr>NimbusRomNo9L-Medi</vt:lpstr>
      <vt:lpstr>NimbusRomNo9L-Regu</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susanna</dc:creator>
  <cp:lastModifiedBy>Davide Del Bimbo</cp:lastModifiedBy>
  <cp:revision>85</cp:revision>
  <dcterms:created xsi:type="dcterms:W3CDTF">2012-12-06T09:21:12Z</dcterms:created>
  <dcterms:modified xsi:type="dcterms:W3CDTF">2024-01-09T08:29:57Z</dcterms:modified>
</cp:coreProperties>
</file>